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397" r:id="rId2"/>
    <p:sldId id="325" r:id="rId3"/>
    <p:sldId id="329" r:id="rId4"/>
    <p:sldId id="313" r:id="rId5"/>
    <p:sldId id="403" r:id="rId6"/>
    <p:sldId id="340" r:id="rId7"/>
    <p:sldId id="337" r:id="rId8"/>
    <p:sldId id="347" r:id="rId9"/>
    <p:sldId id="317" r:id="rId10"/>
    <p:sldId id="318" r:id="rId11"/>
    <p:sldId id="320" r:id="rId12"/>
    <p:sldId id="322" r:id="rId13"/>
    <p:sldId id="331" r:id="rId14"/>
    <p:sldId id="324" r:id="rId15"/>
    <p:sldId id="372" r:id="rId16"/>
    <p:sldId id="391" r:id="rId17"/>
    <p:sldId id="370" r:id="rId18"/>
    <p:sldId id="393" r:id="rId19"/>
    <p:sldId id="355" r:id="rId20"/>
    <p:sldId id="357" r:id="rId21"/>
    <p:sldId id="359" r:id="rId22"/>
    <p:sldId id="361" r:id="rId23"/>
    <p:sldId id="363" r:id="rId24"/>
    <p:sldId id="365" r:id="rId25"/>
    <p:sldId id="367" r:id="rId26"/>
    <p:sldId id="376" r:id="rId27"/>
    <p:sldId id="389" r:id="rId28"/>
    <p:sldId id="386" r:id="rId29"/>
    <p:sldId id="395" r:id="rId30"/>
    <p:sldId id="384" r:id="rId31"/>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06" autoAdjust="0"/>
    <p:restoredTop sz="94660"/>
  </p:normalViewPr>
  <p:slideViewPr>
    <p:cSldViewPr>
      <p:cViewPr>
        <p:scale>
          <a:sx n="37" d="100"/>
          <a:sy n="37" d="100"/>
        </p:scale>
        <p:origin x="-2118" y="-84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2A3965-9296-4C78-8769-72A3ECF63B93}" type="datetimeFigureOut">
              <a:rPr lang="vi-VN" smtClean="0"/>
              <a:pPr/>
              <a:t>24/04/2020</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9AA683-395C-43AC-8E9B-2D4306D12A35}" type="slidenum">
              <a:rPr lang="vi-VN" smtClean="0"/>
              <a:pPr/>
              <a:t>‹#›</a:t>
            </a:fld>
            <a:endParaRPr lang="vi-VN"/>
          </a:p>
        </p:txBody>
      </p:sp>
    </p:spTree>
    <p:extLst>
      <p:ext uri="{BB962C8B-B14F-4D97-AF65-F5344CB8AC3E}">
        <p14:creationId xmlns:p14="http://schemas.microsoft.com/office/powerpoint/2010/main" xmlns="" val="2432029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ADA0C71F-BBAF-41DE-9018-E04992706641}" type="datetimeFigureOut">
              <a:rPr lang="vi-VN" smtClean="0"/>
              <a:pPr/>
              <a:t>24/04/2020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A6666C2-2A9B-42EC-A44F-A69C7A9FB5DE}" type="slidenum">
              <a:rPr lang="vi-VN" smtClean="0"/>
              <a:pPr/>
              <a:t>‹#›</a:t>
            </a:fld>
            <a:endParaRPr lang="vi-VN"/>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DA0C71F-BBAF-41DE-9018-E04992706641}" type="datetimeFigureOut">
              <a:rPr lang="vi-VN" smtClean="0"/>
              <a:pPr/>
              <a:t>24/04/2020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A6666C2-2A9B-42EC-A44F-A69C7A9FB5DE}" type="slidenum">
              <a:rPr lang="vi-VN" smtClean="0"/>
              <a:pPr/>
              <a:t>‹#›</a:t>
            </a:fld>
            <a:endParaRPr lang="vi-VN"/>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DA0C71F-BBAF-41DE-9018-E04992706641}" type="datetimeFigureOut">
              <a:rPr lang="vi-VN" smtClean="0"/>
              <a:pPr/>
              <a:t>24/04/2020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A6666C2-2A9B-42EC-A44F-A69C7A9FB5DE}" type="slidenum">
              <a:rPr lang="vi-VN" smtClean="0"/>
              <a:pPr/>
              <a:t>‹#›</a:t>
            </a:fld>
            <a:endParaRPr lang="vi-VN"/>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DA0C71F-BBAF-41DE-9018-E04992706641}" type="datetimeFigureOut">
              <a:rPr lang="vi-VN" smtClean="0"/>
              <a:pPr/>
              <a:t>24/04/2020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A6666C2-2A9B-42EC-A44F-A69C7A9FB5DE}" type="slidenum">
              <a:rPr lang="vi-VN" smtClean="0"/>
              <a:pPr/>
              <a:t>‹#›</a:t>
            </a:fld>
            <a:endParaRPr lang="vi-VN"/>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A0C71F-BBAF-41DE-9018-E04992706641}" type="datetimeFigureOut">
              <a:rPr lang="vi-VN" smtClean="0"/>
              <a:pPr/>
              <a:t>24/04/2020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A6666C2-2A9B-42EC-A44F-A69C7A9FB5DE}" type="slidenum">
              <a:rPr lang="vi-VN" smtClean="0"/>
              <a:pPr/>
              <a:t>‹#›</a:t>
            </a:fld>
            <a:endParaRPr lang="vi-VN"/>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ADA0C71F-BBAF-41DE-9018-E04992706641}" type="datetimeFigureOut">
              <a:rPr lang="vi-VN" smtClean="0"/>
              <a:pPr/>
              <a:t>24/04/2020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A6666C2-2A9B-42EC-A44F-A69C7A9FB5DE}" type="slidenum">
              <a:rPr lang="vi-VN" smtClean="0"/>
              <a:pPr/>
              <a:t>‹#›</a:t>
            </a:fld>
            <a:endParaRPr lang="vi-VN"/>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ADA0C71F-BBAF-41DE-9018-E04992706641}" type="datetimeFigureOut">
              <a:rPr lang="vi-VN" smtClean="0"/>
              <a:pPr/>
              <a:t>24/04/2020</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3A6666C2-2A9B-42EC-A44F-A69C7A9FB5DE}" type="slidenum">
              <a:rPr lang="vi-VN" smtClean="0"/>
              <a:pPr/>
              <a:t>‹#›</a:t>
            </a:fld>
            <a:endParaRPr lang="vi-VN"/>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ADA0C71F-BBAF-41DE-9018-E04992706641}" type="datetimeFigureOut">
              <a:rPr lang="vi-VN" smtClean="0"/>
              <a:pPr/>
              <a:t>24/04/2020</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3A6666C2-2A9B-42EC-A44F-A69C7A9FB5DE}" type="slidenum">
              <a:rPr lang="vi-VN" smtClean="0"/>
              <a:pPr/>
              <a:t>‹#›</a:t>
            </a:fld>
            <a:endParaRPr lang="vi-VN"/>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A0C71F-BBAF-41DE-9018-E04992706641}" type="datetimeFigureOut">
              <a:rPr lang="vi-VN" smtClean="0"/>
              <a:pPr/>
              <a:t>24/04/2020</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3A6666C2-2A9B-42EC-A44F-A69C7A9FB5DE}" type="slidenum">
              <a:rPr lang="vi-VN" smtClean="0"/>
              <a:pPr/>
              <a:t>‹#›</a:t>
            </a:fld>
            <a:endParaRPr lang="vi-VN"/>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0C71F-BBAF-41DE-9018-E04992706641}" type="datetimeFigureOut">
              <a:rPr lang="vi-VN" smtClean="0"/>
              <a:pPr/>
              <a:t>24/04/2020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A6666C2-2A9B-42EC-A44F-A69C7A9FB5DE}" type="slidenum">
              <a:rPr lang="vi-VN" smtClean="0"/>
              <a:pPr/>
              <a:t>‹#›</a:t>
            </a:fld>
            <a:endParaRPr lang="vi-VN"/>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0C71F-BBAF-41DE-9018-E04992706641}" type="datetimeFigureOut">
              <a:rPr lang="vi-VN" smtClean="0"/>
              <a:pPr/>
              <a:t>24/04/2020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A6666C2-2A9B-42EC-A44F-A69C7A9FB5DE}" type="slidenum">
              <a:rPr lang="vi-VN" smtClean="0"/>
              <a:pPr/>
              <a:t>‹#›</a:t>
            </a:fld>
            <a:endParaRPr lang="vi-VN"/>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A0C71F-BBAF-41DE-9018-E04992706641}" type="datetimeFigureOut">
              <a:rPr lang="vi-VN" smtClean="0"/>
              <a:pPr/>
              <a:t>24/04/2020</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6666C2-2A9B-42EC-A44F-A69C7A9FB5DE}" type="slidenum">
              <a:rPr lang="vi-VN" smtClean="0"/>
              <a:pPr/>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Slide Number Placeholder 2"/>
          <p:cNvSpPr>
            <a:spLocks noGrp="1"/>
          </p:cNvSpPr>
          <p:nvPr>
            <p:ph type="sldNum" sz="quarter" idx="11"/>
          </p:nvPr>
        </p:nvSpPr>
        <p:spPr/>
        <p:txBody>
          <a:bodyPr/>
          <a:lstStyle/>
          <a:p>
            <a:fld id="{17062141-7003-4011-898D-C6BC590095E0}" type="slidenum">
              <a:rPr lang="en-US"/>
              <a:pPr/>
              <a:t>1</a:t>
            </a:fld>
            <a:endParaRPr lang="en-US"/>
          </a:p>
        </p:txBody>
      </p:sp>
      <p:sp>
        <p:nvSpPr>
          <p:cNvPr id="230402" name="Text Box 2"/>
          <p:cNvSpPr txBox="1">
            <a:spLocks noChangeArrowheads="1"/>
          </p:cNvSpPr>
          <p:nvPr/>
        </p:nvSpPr>
        <p:spPr bwMode="auto">
          <a:xfrm>
            <a:off x="0" y="457200"/>
            <a:ext cx="9144000" cy="1508105"/>
          </a:xfrm>
          <a:prstGeom prst="rect">
            <a:avLst/>
          </a:prstGeom>
          <a:noFill/>
          <a:ln w="9525">
            <a:noFill/>
            <a:miter lim="800000"/>
            <a:headEnd/>
            <a:tailEnd/>
          </a:ln>
          <a:effectLst/>
        </p:spPr>
        <p:txBody>
          <a:bodyPr>
            <a:spAutoFit/>
          </a:bodyPr>
          <a:lstStyle/>
          <a:p>
            <a:pPr eaLnBrk="1" hangingPunct="1">
              <a:spcBef>
                <a:spcPct val="50000"/>
              </a:spcBef>
            </a:pPr>
            <a:r>
              <a:rPr lang="en-US" sz="3200" b="1">
                <a:solidFill>
                  <a:schemeClr val="accent2"/>
                </a:solidFill>
                <a:latin typeface="Times New Roman" pitchFamily="18" charset="0"/>
              </a:rPr>
              <a:t>Tiết 84</a:t>
            </a:r>
          </a:p>
          <a:p>
            <a:pPr>
              <a:spcBef>
                <a:spcPct val="50000"/>
              </a:spcBef>
            </a:pPr>
            <a:r>
              <a:rPr lang="en-US" sz="2400">
                <a:solidFill>
                  <a:schemeClr val="accent2"/>
                </a:solidFill>
                <a:latin typeface=".Vn3DH" pitchFamily="34" charset="0"/>
              </a:rPr>
              <a:t> </a:t>
            </a:r>
            <a:r>
              <a:rPr lang="en-US" sz="4000" b="1">
                <a:solidFill>
                  <a:schemeClr val="accent2"/>
                </a:solidFill>
                <a:latin typeface="Times New Roman" pitchFamily="18" charset="0"/>
              </a:rPr>
              <a:t>DIỄN ĐẠT TRONG VĂN NGHỊ LUẬN</a:t>
            </a:r>
          </a:p>
        </p:txBody>
      </p:sp>
      <p:sp>
        <p:nvSpPr>
          <p:cNvPr id="230403" name="Text Box 3"/>
          <p:cNvSpPr txBox="1">
            <a:spLocks noChangeArrowheads="1"/>
          </p:cNvSpPr>
          <p:nvPr/>
        </p:nvSpPr>
        <p:spPr bwMode="auto">
          <a:xfrm>
            <a:off x="2286000" y="4343400"/>
            <a:ext cx="4267200" cy="366713"/>
          </a:xfrm>
          <a:prstGeom prst="rect">
            <a:avLst/>
          </a:prstGeom>
          <a:noFill/>
          <a:ln w="9525">
            <a:noFill/>
            <a:miter lim="800000"/>
            <a:headEnd/>
            <a:tailEnd/>
          </a:ln>
          <a:effectLst/>
        </p:spPr>
        <p:txBody>
          <a:bodyPr>
            <a:spAutoFit/>
          </a:bodyPr>
          <a:lstStyle/>
          <a:p>
            <a:pPr eaLnBrk="1" hangingPunct="1">
              <a:spcBef>
                <a:spcPct val="50000"/>
              </a:spcBef>
            </a:pPr>
            <a:endParaRPr lang="en-US"/>
          </a:p>
        </p:txBody>
      </p:sp>
      <p:graphicFrame>
        <p:nvGraphicFramePr>
          <p:cNvPr id="230404" name="Object 4"/>
          <p:cNvGraphicFramePr>
            <a:graphicFrameLocks noChangeAspect="1"/>
          </p:cNvGraphicFramePr>
          <p:nvPr/>
        </p:nvGraphicFramePr>
        <p:xfrm>
          <a:off x="2895600" y="2362200"/>
          <a:ext cx="4724400" cy="3352800"/>
        </p:xfrm>
        <a:graphic>
          <a:graphicData uri="http://schemas.openxmlformats.org/presentationml/2006/ole">
            <p:oleObj spid="_x0000_s1026" r:id="rId3" imgW="2353340" imgH="1601972" progId="">
              <p:embed/>
            </p:oleObj>
          </a:graphicData>
        </a:graphic>
      </p:graphicFrame>
      <p:pic>
        <p:nvPicPr>
          <p:cNvPr id="230405" name="Picture 5" descr="post-60-1081255776"/>
          <p:cNvPicPr>
            <a:picLocks noChangeAspect="1" noChangeArrowheads="1" noCrop="1"/>
          </p:cNvPicPr>
          <p:nvPr/>
        </p:nvPicPr>
        <p:blipFill>
          <a:blip r:embed="rId4"/>
          <a:srcRect/>
          <a:stretch>
            <a:fillRect/>
          </a:stretch>
        </p:blipFill>
        <p:spPr bwMode="auto">
          <a:xfrm rot="2474550">
            <a:off x="0" y="5553075"/>
            <a:ext cx="1524000" cy="1304925"/>
          </a:xfrm>
          <a:prstGeom prst="rect">
            <a:avLst/>
          </a:prstGeom>
          <a:noFill/>
        </p:spPr>
      </p:pic>
      <p:pic>
        <p:nvPicPr>
          <p:cNvPr id="230406" name="Picture 6" descr="post-60-1081255776"/>
          <p:cNvPicPr>
            <a:picLocks noChangeAspect="1" noChangeArrowheads="1" noCrop="1"/>
          </p:cNvPicPr>
          <p:nvPr/>
        </p:nvPicPr>
        <p:blipFill>
          <a:blip r:embed="rId4"/>
          <a:srcRect/>
          <a:stretch>
            <a:fillRect/>
          </a:stretch>
        </p:blipFill>
        <p:spPr bwMode="auto">
          <a:xfrm rot="2474550">
            <a:off x="0" y="5553075"/>
            <a:ext cx="1524000" cy="1304925"/>
          </a:xfrm>
          <a:prstGeom prst="rect">
            <a:avLst/>
          </a:prstGeom>
          <a:noFill/>
        </p:spPr>
      </p:pic>
      <p:pic>
        <p:nvPicPr>
          <p:cNvPr id="230407" name="Picture 7" descr="post-60-1081255776"/>
          <p:cNvPicPr>
            <a:picLocks noChangeAspect="1" noChangeArrowheads="1" noCrop="1"/>
          </p:cNvPicPr>
          <p:nvPr/>
        </p:nvPicPr>
        <p:blipFill>
          <a:blip r:embed="rId4"/>
          <a:srcRect/>
          <a:stretch>
            <a:fillRect/>
          </a:stretch>
        </p:blipFill>
        <p:spPr bwMode="auto">
          <a:xfrm rot="-2212365">
            <a:off x="7620000" y="5553075"/>
            <a:ext cx="1524000" cy="1304925"/>
          </a:xfrm>
          <a:prstGeom prst="rect">
            <a:avLst/>
          </a:prstGeom>
          <a:noFill/>
        </p:spPr>
      </p:pic>
      <p:pic>
        <p:nvPicPr>
          <p:cNvPr id="230408" name="Picture 8" descr="post-60-1081340738"/>
          <p:cNvPicPr>
            <a:picLocks noChangeAspect="1" noChangeArrowheads="1"/>
          </p:cNvPicPr>
          <p:nvPr/>
        </p:nvPicPr>
        <p:blipFill>
          <a:blip r:embed="rId5"/>
          <a:srcRect/>
          <a:stretch>
            <a:fillRect/>
          </a:stretch>
        </p:blipFill>
        <p:spPr bwMode="auto">
          <a:xfrm>
            <a:off x="1752600" y="3200400"/>
            <a:ext cx="1143000" cy="1143000"/>
          </a:xfrm>
          <a:prstGeom prst="rect">
            <a:avLst/>
          </a:prstGeom>
          <a:noFill/>
        </p:spPr>
      </p:pic>
      <p:pic>
        <p:nvPicPr>
          <p:cNvPr id="230409" name="Picture 9" descr="post-60-1080598003"/>
          <p:cNvPicPr>
            <a:picLocks noChangeAspect="1" noChangeArrowheads="1" noCrop="1"/>
          </p:cNvPicPr>
          <p:nvPr/>
        </p:nvPicPr>
        <p:blipFill>
          <a:blip r:embed="rId6"/>
          <a:srcRect/>
          <a:stretch>
            <a:fillRect/>
          </a:stretch>
        </p:blipFill>
        <p:spPr bwMode="auto">
          <a:xfrm>
            <a:off x="1676400" y="2286000"/>
            <a:ext cx="866775" cy="1247775"/>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afterEffect">
                                  <p:stCondLst>
                                    <p:cond delay="0"/>
                                  </p:stCondLst>
                                  <p:childTnLst>
                                    <p:animClr clrSpc="hsl" dir="cw">
                                      <p:cBhvr override="childStyle">
                                        <p:cTn id="6" dur="1000" fill="hold"/>
                                        <p:tgtEl>
                                          <p:spTgt spid="230402"/>
                                        </p:tgtEl>
                                        <p:attrNameLst>
                                          <p:attrName>style.color</p:attrName>
                                        </p:attrNameLst>
                                      </p:cBhvr>
                                      <p:by>
                                        <p:hsl h="-7200000" s="0" l="0"/>
                                      </p:by>
                                    </p:animClr>
                                    <p:animClr clrSpc="hsl" dir="cw">
                                      <p:cBhvr>
                                        <p:cTn id="7" dur="1000" fill="hold"/>
                                        <p:tgtEl>
                                          <p:spTgt spid="230402"/>
                                        </p:tgtEl>
                                        <p:attrNameLst>
                                          <p:attrName>fillcolor</p:attrName>
                                        </p:attrNameLst>
                                      </p:cBhvr>
                                      <p:by>
                                        <p:hsl h="-7200000" s="0" l="0"/>
                                      </p:by>
                                    </p:animClr>
                                    <p:animClr clrSpc="hsl" dir="cw">
                                      <p:cBhvr>
                                        <p:cTn id="8" dur="1000" fill="hold"/>
                                        <p:tgtEl>
                                          <p:spTgt spid="230402"/>
                                        </p:tgtEl>
                                        <p:attrNameLst>
                                          <p:attrName>stroke.color</p:attrName>
                                        </p:attrNameLst>
                                      </p:cBhvr>
                                      <p:by>
                                        <p:hsl h="-7200000" s="0" l="0"/>
                                      </p:by>
                                    </p:animClr>
                                    <p:set>
                                      <p:cBhvr>
                                        <p:cTn id="9" dur="1000" fill="hold"/>
                                        <p:tgtEl>
                                          <p:spTgt spid="23040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256" y="1679640"/>
            <a:ext cx="8964488" cy="4616648"/>
          </a:xfrm>
          <a:prstGeom prst="rect">
            <a:avLst/>
          </a:prstGeom>
        </p:spPr>
        <p:txBody>
          <a:bodyPr wrap="square">
            <a:spAutoFit/>
          </a:bodyPr>
          <a:lstStyle/>
          <a:p>
            <a:pPr algn="ctr">
              <a:lnSpc>
                <a:spcPct val="150000"/>
              </a:lnSpc>
            </a:pPr>
            <a:r>
              <a:rPr lang="vi-VN" sz="2800" b="1" smtClean="0">
                <a:solidFill>
                  <a:srgbClr val="FF0000"/>
                </a:solidFill>
                <a:latin typeface="Times New Roman" pitchFamily="18" charset="0"/>
                <a:cs typeface="Times New Roman" pitchFamily="18" charset="0"/>
              </a:rPr>
              <a:t>a</a:t>
            </a:r>
            <a:r>
              <a:rPr lang="vi-VN" sz="2800" b="1">
                <a:solidFill>
                  <a:srgbClr val="FF0000"/>
                </a:solidFill>
                <a:latin typeface="Times New Roman" pitchFamily="18" charset="0"/>
                <a:cs typeface="Times New Roman" pitchFamily="18" charset="0"/>
              </a:rPr>
              <a:t>. </a:t>
            </a:r>
            <a:r>
              <a:rPr lang="en-US" sz="2800" b="1" smtClean="0">
                <a:solidFill>
                  <a:srgbClr val="FF0000"/>
                </a:solidFill>
                <a:latin typeface="Times New Roman" pitchFamily="18" charset="0"/>
                <a:cs typeface="Times New Roman" pitchFamily="18" charset="0"/>
              </a:rPr>
              <a:t>So sánh c</a:t>
            </a:r>
            <a:r>
              <a:rPr lang="vi-VN" sz="2800" b="1" smtClean="0">
                <a:solidFill>
                  <a:srgbClr val="FF0000"/>
                </a:solidFill>
                <a:latin typeface="Times New Roman" pitchFamily="18" charset="0"/>
                <a:cs typeface="Times New Roman" pitchFamily="18" charset="0"/>
              </a:rPr>
              <a:t>ách </a:t>
            </a:r>
            <a:r>
              <a:rPr lang="vi-VN" sz="2800" b="1">
                <a:solidFill>
                  <a:srgbClr val="FF0000"/>
                </a:solidFill>
                <a:latin typeface="Times New Roman" pitchFamily="18" charset="0"/>
                <a:cs typeface="Times New Roman" pitchFamily="18" charset="0"/>
              </a:rPr>
              <a:t>sử dụng và kết hợp các kiểu câu trong hai đoạn văn</a:t>
            </a:r>
            <a:r>
              <a:rPr lang="vi-VN" sz="2800">
                <a:latin typeface="Times New Roman" pitchFamily="18" charset="0"/>
                <a:cs typeface="Times New Roman" pitchFamily="18" charset="0"/>
              </a:rPr>
              <a:t>:</a:t>
            </a:r>
          </a:p>
          <a:p>
            <a:pPr algn="just">
              <a:lnSpc>
                <a:spcPct val="150000"/>
              </a:lnSpc>
            </a:pPr>
            <a:r>
              <a:rPr lang="vi-VN" sz="2800">
                <a:latin typeface="Times New Roman" pitchFamily="18" charset="0"/>
                <a:cs typeface="Times New Roman" pitchFamily="18" charset="0"/>
              </a:rPr>
              <a:t>-  </a:t>
            </a:r>
            <a:r>
              <a:rPr lang="vi-VN" sz="2800" b="1" u="sng" smtClean="0">
                <a:latin typeface="Times New Roman" pitchFamily="18" charset="0"/>
                <a:cs typeface="Times New Roman" pitchFamily="18" charset="0"/>
              </a:rPr>
              <a:t>Đoạn </a:t>
            </a:r>
            <a:r>
              <a:rPr lang="vi-VN" sz="2800" b="1" u="sng">
                <a:latin typeface="Times New Roman" pitchFamily="18" charset="0"/>
                <a:cs typeface="Times New Roman" pitchFamily="18" charset="0"/>
              </a:rPr>
              <a:t>1:</a:t>
            </a:r>
            <a:r>
              <a:rPr lang="vi-VN" sz="2800">
                <a:latin typeface="Times New Roman" pitchFamily="18" charset="0"/>
                <a:cs typeface="Times New Roman" pitchFamily="18" charset="0"/>
              </a:rPr>
              <a:t> chủ yếu sử dụng </a:t>
            </a:r>
            <a:r>
              <a:rPr lang="vi-VN" sz="2800" smtClean="0">
                <a:latin typeface="Times New Roman" pitchFamily="18" charset="0"/>
                <a:cs typeface="Times New Roman" pitchFamily="18" charset="0"/>
              </a:rPr>
              <a:t>một kiểu câu đó là câu </a:t>
            </a:r>
            <a:r>
              <a:rPr lang="vi-VN" sz="2800">
                <a:latin typeface="Times New Roman" pitchFamily="18" charset="0"/>
                <a:cs typeface="Times New Roman" pitchFamily="18" charset="0"/>
              </a:rPr>
              <a:t>trần </a:t>
            </a:r>
            <a:r>
              <a:rPr lang="vi-VN" sz="2800" smtClean="0">
                <a:latin typeface="Times New Roman" pitchFamily="18" charset="0"/>
                <a:cs typeface="Times New Roman" pitchFamily="18" charset="0"/>
              </a:rPr>
              <a:t>thuật</a:t>
            </a:r>
            <a:r>
              <a:rPr lang="vi-VN" sz="2800">
                <a:latin typeface="Times New Roman" pitchFamily="18" charset="0"/>
                <a:cs typeface="Times New Roman" pitchFamily="18" charset="0"/>
              </a:rPr>
              <a:t>.</a:t>
            </a:r>
            <a:r>
              <a:rPr lang="en-US" sz="2800" smtClean="0">
                <a:latin typeface="Times New Roman" pitchFamily="18" charset="0"/>
                <a:cs typeface="Times New Roman" pitchFamily="18" charset="0"/>
              </a:rPr>
              <a:t> </a:t>
            </a:r>
          </a:p>
          <a:p>
            <a:pPr algn="just">
              <a:lnSpc>
                <a:spcPct val="150000"/>
              </a:lnSpc>
            </a:pPr>
            <a:r>
              <a:rPr lang="en-US" sz="2800" b="1" smtClean="0">
                <a:solidFill>
                  <a:srgbClr val="0070C0"/>
                </a:solidFill>
                <a:latin typeface="Times New Roman" pitchFamily="18" charset="0"/>
                <a:cs typeface="Times New Roman" pitchFamily="18" charset="0"/>
              </a:rPr>
              <a:t>=&gt; Đơn điệu, nhàm chán</a:t>
            </a:r>
            <a:r>
              <a:rPr lang="en-US" sz="2800" smtClean="0">
                <a:solidFill>
                  <a:srgbClr val="0070C0"/>
                </a:solidFill>
                <a:latin typeface="Times New Roman" pitchFamily="18" charset="0"/>
                <a:cs typeface="Times New Roman" pitchFamily="18" charset="0"/>
              </a:rPr>
              <a:t>.</a:t>
            </a:r>
            <a:endParaRPr lang="vi-VN" sz="2800">
              <a:solidFill>
                <a:srgbClr val="0070C0"/>
              </a:solidFill>
              <a:latin typeface="Times New Roman" pitchFamily="18" charset="0"/>
              <a:cs typeface="Times New Roman" pitchFamily="18" charset="0"/>
            </a:endParaRPr>
          </a:p>
          <a:p>
            <a:pPr algn="just">
              <a:lnSpc>
                <a:spcPct val="150000"/>
              </a:lnSpc>
            </a:pPr>
            <a:r>
              <a:rPr lang="vi-VN" sz="2800">
                <a:latin typeface="Times New Roman" pitchFamily="18" charset="0"/>
                <a:cs typeface="Times New Roman" pitchFamily="18" charset="0"/>
              </a:rPr>
              <a:t>- </a:t>
            </a:r>
            <a:r>
              <a:rPr lang="vi-VN" sz="2800" b="1" u="sng" smtClean="0">
                <a:latin typeface="Times New Roman" pitchFamily="18" charset="0"/>
                <a:cs typeface="Times New Roman" pitchFamily="18" charset="0"/>
              </a:rPr>
              <a:t>Đoạn </a:t>
            </a:r>
            <a:r>
              <a:rPr lang="vi-VN" sz="2800" b="1" u="sng">
                <a:latin typeface="Times New Roman" pitchFamily="18" charset="0"/>
                <a:cs typeface="Times New Roman" pitchFamily="18" charset="0"/>
              </a:rPr>
              <a:t>2</a:t>
            </a:r>
            <a:r>
              <a:rPr lang="vi-VN" sz="2800" b="1">
                <a:latin typeface="Times New Roman" pitchFamily="18" charset="0"/>
                <a:cs typeface="Times New Roman" pitchFamily="18" charset="0"/>
              </a:rPr>
              <a:t>:</a:t>
            </a:r>
            <a:r>
              <a:rPr lang="vi-VN" sz="2800">
                <a:latin typeface="Times New Roman" pitchFamily="18" charset="0"/>
                <a:cs typeface="Times New Roman" pitchFamily="18" charset="0"/>
              </a:rPr>
              <a:t> sử dụng kết hợp các kiểu câu đơn, câu ghép, câu ngắn, câu dài, </a:t>
            </a:r>
            <a:r>
              <a:rPr lang="en-US" sz="2800" smtClean="0">
                <a:latin typeface="Times New Roman" pitchFamily="18" charset="0"/>
                <a:cs typeface="Times New Roman" pitchFamily="18" charset="0"/>
              </a:rPr>
              <a:t>c</a:t>
            </a:r>
            <a:r>
              <a:rPr lang="vi-VN" sz="2800" smtClean="0">
                <a:latin typeface="Times New Roman" pitchFamily="18" charset="0"/>
                <a:cs typeface="Times New Roman" pitchFamily="18" charset="0"/>
              </a:rPr>
              <a:t>âu hỏi</a:t>
            </a:r>
            <a:r>
              <a:rPr lang="en-US" sz="2800" smtClean="0">
                <a:latin typeface="Times New Roman" pitchFamily="18" charset="0"/>
                <a:cs typeface="Times New Roman" pitchFamily="18" charset="0"/>
              </a:rPr>
              <a:t> tu từ</a:t>
            </a:r>
            <a:r>
              <a:rPr lang="vi-VN" sz="2800" smtClean="0">
                <a:latin typeface="Times New Roman" pitchFamily="18" charset="0"/>
                <a:cs typeface="Times New Roman" pitchFamily="18" charset="0"/>
              </a:rPr>
              <a:t>, </a:t>
            </a:r>
            <a:r>
              <a:rPr lang="vi-VN" sz="2800">
                <a:latin typeface="Times New Roman" pitchFamily="18" charset="0"/>
                <a:cs typeface="Times New Roman" pitchFamily="18" charset="0"/>
              </a:rPr>
              <a:t>câu cảm </a:t>
            </a:r>
            <a:r>
              <a:rPr lang="vi-VN" sz="2800" smtClean="0">
                <a:latin typeface="Times New Roman" pitchFamily="18" charset="0"/>
                <a:cs typeface="Times New Roman" pitchFamily="18" charset="0"/>
              </a:rPr>
              <a:t>thán</a:t>
            </a:r>
            <a:r>
              <a:rPr lang="en-US" sz="2800" smtClean="0">
                <a:latin typeface="Times New Roman" pitchFamily="18" charset="0"/>
                <a:cs typeface="Times New Roman" pitchFamily="18" charset="0"/>
              </a:rPr>
              <a:t>... </a:t>
            </a:r>
          </a:p>
          <a:p>
            <a:pPr algn="just">
              <a:lnSpc>
                <a:spcPct val="150000"/>
              </a:lnSpc>
            </a:pPr>
            <a:r>
              <a:rPr lang="en-US" sz="2800" b="1" smtClean="0">
                <a:solidFill>
                  <a:srgbClr val="0070C0"/>
                </a:solidFill>
                <a:latin typeface="Times New Roman" pitchFamily="18" charset="0"/>
                <a:cs typeface="Times New Roman" pitchFamily="18" charset="0"/>
              </a:rPr>
              <a:t>=&gt; R</a:t>
            </a:r>
            <a:r>
              <a:rPr lang="vi-VN" sz="2800" b="1" smtClean="0">
                <a:solidFill>
                  <a:srgbClr val="0070C0"/>
                </a:solidFill>
                <a:latin typeface="Times New Roman" pitchFamily="18" charset="0"/>
                <a:cs typeface="Times New Roman" pitchFamily="18" charset="0"/>
              </a:rPr>
              <a:t>ất </a:t>
            </a:r>
            <a:r>
              <a:rPr lang="vi-VN" sz="2800" b="1">
                <a:solidFill>
                  <a:srgbClr val="0070C0"/>
                </a:solidFill>
                <a:latin typeface="Times New Roman" pitchFamily="18" charset="0"/>
                <a:cs typeface="Times New Roman" pitchFamily="18" charset="0"/>
              </a:rPr>
              <a:t>sinh động, gợi cho người đọc nhiều cảm xúc.</a:t>
            </a:r>
          </a:p>
        </p:txBody>
      </p:sp>
      <p:sp>
        <p:nvSpPr>
          <p:cNvPr id="5" name="Rectangle 4"/>
          <p:cNvSpPr/>
          <p:nvPr/>
        </p:nvSpPr>
        <p:spPr>
          <a:xfrm>
            <a:off x="179512" y="0"/>
            <a:ext cx="8964488" cy="1200329"/>
          </a:xfrm>
          <a:prstGeom prst="rect">
            <a:avLst/>
          </a:prstGeom>
          <a:blipFill>
            <a:blip r:embed="rId2"/>
            <a:tile tx="0" ty="0" sx="100000" sy="100000" flip="none" algn="tl"/>
          </a:blipFill>
        </p:spPr>
        <p:txBody>
          <a:bodyPr wrap="square">
            <a:spAutoFit/>
          </a:bodyPr>
          <a:lstStyle/>
          <a:p>
            <a:pPr algn="ctr"/>
            <a:r>
              <a:rPr lang="vi-VN" sz="3600" b="1">
                <a:solidFill>
                  <a:srgbClr val="FF0000"/>
                </a:solidFill>
                <a:latin typeface="Times New Roman" pitchFamily="18" charset="0"/>
                <a:cs typeface="Times New Roman" pitchFamily="18" charset="0"/>
              </a:rPr>
              <a:t>II. Cách sử dụng và kết hợp các kiểu câu trong văn nghị </a:t>
            </a:r>
            <a:r>
              <a:rPr lang="vi-VN" sz="3600" b="1" smtClean="0">
                <a:solidFill>
                  <a:srgbClr val="FF0000"/>
                </a:solidFill>
                <a:latin typeface="Times New Roman" pitchFamily="18" charset="0"/>
                <a:cs typeface="Times New Roman" pitchFamily="18" charset="0"/>
              </a:rPr>
              <a:t>luận</a:t>
            </a:r>
            <a:endParaRPr lang="en-US" sz="3600">
              <a:solidFill>
                <a:srgbClr val="FF0000"/>
              </a:solidFill>
              <a:latin typeface="Times New Roman" pitchFamily="18" charset="0"/>
              <a:cs typeface="Times New Roman" pitchFamily="18" charset="0"/>
            </a:endParaRPr>
          </a:p>
        </p:txBody>
      </p:sp>
      <p:sp>
        <p:nvSpPr>
          <p:cNvPr id="6" name="Rectangle 5"/>
          <p:cNvSpPr/>
          <p:nvPr/>
        </p:nvSpPr>
        <p:spPr>
          <a:xfrm>
            <a:off x="150320" y="1200328"/>
            <a:ext cx="4001993" cy="58477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algn="ctr"/>
            <a:r>
              <a:rPr lang="vi-VN" sz="3200" b="1">
                <a:latin typeface="Times New Roman" pitchFamily="18" charset="0"/>
                <a:cs typeface="Times New Roman" pitchFamily="18" charset="0"/>
              </a:rPr>
              <a:t>1. </a:t>
            </a:r>
            <a:r>
              <a:rPr lang="en-US" sz="3200" b="1" smtClean="0">
                <a:latin typeface="Times New Roman" pitchFamily="18" charset="0"/>
                <a:cs typeface="Times New Roman" pitchFamily="18" charset="0"/>
              </a:rPr>
              <a:t>Tìm hiểu </a:t>
            </a:r>
            <a:r>
              <a:rPr lang="vi-VN" sz="3200" b="1" smtClean="0">
                <a:latin typeface="Times New Roman" pitchFamily="18" charset="0"/>
                <a:cs typeface="Times New Roman" pitchFamily="18" charset="0"/>
              </a:rPr>
              <a:t>ngữ liệu </a:t>
            </a:r>
            <a:r>
              <a:rPr lang="vi-VN" sz="3200" b="1">
                <a:latin typeface="Times New Roman" pitchFamily="18" charset="0"/>
                <a:cs typeface="Times New Roman" pitchFamily="18" charset="0"/>
              </a:rPr>
              <a:t>1</a:t>
            </a:r>
            <a:endParaRPr lang="vi-VN" sz="3200">
              <a:latin typeface="Times New Roman" pitchFamily="18" charset="0"/>
              <a:cs typeface="Times New Roman" pitchFamily="18" charset="0"/>
            </a:endParaRPr>
          </a:p>
        </p:txBody>
      </p:sp>
      <p:pic>
        <p:nvPicPr>
          <p:cNvPr id="7" name="Picture 6" descr="phao+hoa"/>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7956376" y="5085184"/>
            <a:ext cx="1187624" cy="1775559"/>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7" descr="phao+hoa"/>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18256" y="-152401"/>
            <a:ext cx="669604" cy="1352729"/>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7" descr="POINSET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rot="5400000">
            <a:off x="8108441" y="259841"/>
            <a:ext cx="1295400" cy="7757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Picture 8" descr="POINSET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rot="16200000">
            <a:off x="117140" y="5832140"/>
            <a:ext cx="90872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029038359"/>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3" y="3160792"/>
            <a:ext cx="8784976" cy="2985433"/>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3000" b="1" u="sng">
                <a:solidFill>
                  <a:srgbClr val="FF0000"/>
                </a:solidFill>
                <a:latin typeface="Times New Roman" pitchFamily="18" charset="0"/>
                <a:cs typeface="Times New Roman" pitchFamily="18" charset="0"/>
              </a:rPr>
              <a:t>1</a:t>
            </a:r>
            <a:r>
              <a:rPr lang="en-US" sz="3000" b="1" u="sng" smtClean="0">
                <a:solidFill>
                  <a:srgbClr val="FF0000"/>
                </a:solidFill>
                <a:latin typeface="Times New Roman" pitchFamily="18" charset="0"/>
                <a:cs typeface="Times New Roman" pitchFamily="18" charset="0"/>
              </a:rPr>
              <a:t>.C.</a:t>
            </a:r>
            <a:r>
              <a:rPr lang="en-US" sz="3000" b="1" smtClean="0">
                <a:solidFill>
                  <a:srgbClr val="FF0000"/>
                </a:solidFill>
                <a:latin typeface="Times New Roman" pitchFamily="18" charset="0"/>
                <a:cs typeface="Times New Roman" pitchFamily="18" charset="0"/>
              </a:rPr>
              <a:t> </a:t>
            </a:r>
            <a:r>
              <a:rPr lang="vi-VN" sz="3000" u="sng" smtClean="0">
                <a:solidFill>
                  <a:srgbClr val="FF0000"/>
                </a:solidFill>
                <a:latin typeface="Times New Roman" pitchFamily="18" charset="0"/>
                <a:cs typeface="Times New Roman" pitchFamily="18" charset="0"/>
              </a:rPr>
              <a:t>Đoạn </a:t>
            </a:r>
            <a:r>
              <a:rPr lang="vi-VN" sz="3000" u="sng">
                <a:solidFill>
                  <a:srgbClr val="FF0000"/>
                </a:solidFill>
                <a:latin typeface="Times New Roman" pitchFamily="18" charset="0"/>
                <a:cs typeface="Times New Roman" pitchFamily="18" charset="0"/>
              </a:rPr>
              <a:t>văn (2)</a:t>
            </a:r>
            <a:r>
              <a:rPr lang="vi-VN" sz="3000">
                <a:solidFill>
                  <a:srgbClr val="FF0000"/>
                </a:solidFill>
                <a:latin typeface="Times New Roman" pitchFamily="18" charset="0"/>
                <a:cs typeface="Times New Roman" pitchFamily="18" charset="0"/>
              </a:rPr>
              <a:t> </a:t>
            </a:r>
            <a:r>
              <a:rPr lang="vi-VN" sz="3000">
                <a:latin typeface="Times New Roman" pitchFamily="18" charset="0"/>
                <a:cs typeface="Times New Roman" pitchFamily="18" charset="0"/>
              </a:rPr>
              <a:t>sử dụng phép </a:t>
            </a:r>
            <a:r>
              <a:rPr lang="vi-VN" sz="3000" smtClean="0">
                <a:latin typeface="Times New Roman" pitchFamily="18" charset="0"/>
                <a:cs typeface="Times New Roman" pitchFamily="18" charset="0"/>
              </a:rPr>
              <a:t>tu từ </a:t>
            </a:r>
            <a:r>
              <a:rPr lang="vi-VN" sz="3000">
                <a:latin typeface="Times New Roman" pitchFamily="18" charset="0"/>
                <a:cs typeface="Times New Roman" pitchFamily="18" charset="0"/>
              </a:rPr>
              <a:t>cú pháp: </a:t>
            </a:r>
            <a:r>
              <a:rPr lang="en-US" sz="3200">
                <a:latin typeface="Times New Roman" pitchFamily="18" charset="0"/>
                <a:cs typeface="Times New Roman" pitchFamily="18" charset="0"/>
              </a:rPr>
              <a:t>phép lặp cú pháp</a:t>
            </a:r>
            <a:r>
              <a:rPr lang="en-US" sz="3200" smtClean="0">
                <a:latin typeface="Times New Roman" pitchFamily="18" charset="0"/>
                <a:cs typeface="Times New Roman" pitchFamily="18" charset="0"/>
              </a:rPr>
              <a:t>.</a:t>
            </a:r>
            <a:r>
              <a:rPr lang="en-US" sz="3000" smtClean="0">
                <a:latin typeface="Times New Roman" pitchFamily="18" charset="0"/>
                <a:cs typeface="Times New Roman" pitchFamily="18" charset="0"/>
              </a:rPr>
              <a:t>.</a:t>
            </a:r>
            <a:r>
              <a:rPr lang="vi-VN" sz="3000" smtClean="0">
                <a:latin typeface="Times New Roman" pitchFamily="18" charset="0"/>
                <a:cs typeface="Times New Roman" pitchFamily="18" charset="0"/>
              </a:rPr>
              <a:t> (Cái chết...)</a:t>
            </a:r>
            <a:endParaRPr lang="en-US" sz="3000" smtClean="0">
              <a:latin typeface="Times New Roman" pitchFamily="18" charset="0"/>
              <a:cs typeface="Times New Roman" pitchFamily="18" charset="0"/>
            </a:endParaRPr>
          </a:p>
          <a:p>
            <a:pPr algn="just"/>
            <a:r>
              <a:rPr lang="vi-VN" sz="3000" b="1" i="1" smtClean="0">
                <a:solidFill>
                  <a:srgbClr val="FF0000"/>
                </a:solidFill>
                <a:latin typeface="Times New Roman" pitchFamily="18" charset="0"/>
                <a:cs typeface="Times New Roman" pitchFamily="18" charset="0"/>
              </a:rPr>
              <a:t>→ </a:t>
            </a:r>
            <a:r>
              <a:rPr lang="vi-VN" sz="3000" b="1" i="1">
                <a:solidFill>
                  <a:srgbClr val="FF0000"/>
                </a:solidFill>
                <a:latin typeface="Times New Roman" pitchFamily="18" charset="0"/>
                <a:cs typeface="Times New Roman" pitchFamily="18" charset="0"/>
              </a:rPr>
              <a:t>Tác dụng</a:t>
            </a:r>
            <a:r>
              <a:rPr lang="vi-VN" sz="3000">
                <a:latin typeface="Times New Roman" pitchFamily="18" charset="0"/>
                <a:cs typeface="Times New Roman" pitchFamily="18" charset="0"/>
              </a:rPr>
              <a:t>: Diễn tả nỗi ân hận, day dứt, mặc cảm tội lỗi như xoáy sâu vào lòng nhân vật Trọng Thủy. </a:t>
            </a:r>
            <a:r>
              <a:rPr lang="vi-VN" sz="3200">
                <a:latin typeface="Times New Roman" pitchFamily="18" charset="0"/>
                <a:cs typeface="Times New Roman" pitchFamily="18" charset="0"/>
              </a:rPr>
              <a:t>T</a:t>
            </a:r>
            <a:r>
              <a:rPr lang="vi-VN" sz="3200" smtClean="0">
                <a:latin typeface="Times New Roman" pitchFamily="18" charset="0"/>
                <a:cs typeface="Times New Roman" pitchFamily="18" charset="0"/>
              </a:rPr>
              <a:t>ừ </a:t>
            </a:r>
            <a:r>
              <a:rPr lang="vi-VN" sz="3200">
                <a:latin typeface="Times New Roman" pitchFamily="18" charset="0"/>
                <a:cs typeface="Times New Roman" pitchFamily="18" charset="0"/>
              </a:rPr>
              <a:t>đó những câu văn </a:t>
            </a:r>
            <a:r>
              <a:rPr lang="vi-VN" sz="3200" smtClean="0">
                <a:latin typeface="Times New Roman" pitchFamily="18" charset="0"/>
                <a:cs typeface="Times New Roman" pitchFamily="18" charset="0"/>
              </a:rPr>
              <a:t>trên</a:t>
            </a:r>
            <a:r>
              <a:rPr lang="vi-VN" sz="3200" smtClean="0"/>
              <a:t> </a:t>
            </a:r>
            <a:r>
              <a:rPr lang="vi-VN" sz="3000" smtClean="0">
                <a:latin typeface="Times New Roman" pitchFamily="18" charset="0"/>
                <a:cs typeface="Times New Roman" pitchFamily="18" charset="0"/>
              </a:rPr>
              <a:t>thể </a:t>
            </a:r>
            <a:r>
              <a:rPr lang="vi-VN" sz="3000">
                <a:latin typeface="Times New Roman" pitchFamily="18" charset="0"/>
                <a:cs typeface="Times New Roman" pitchFamily="18" charset="0"/>
              </a:rPr>
              <a:t>hiện thành công đề tài của bài văn, cảm xúc của người viết.</a:t>
            </a:r>
          </a:p>
        </p:txBody>
      </p:sp>
      <p:sp>
        <p:nvSpPr>
          <p:cNvPr id="3" name="Rectangle 2"/>
          <p:cNvSpPr/>
          <p:nvPr/>
        </p:nvSpPr>
        <p:spPr>
          <a:xfrm>
            <a:off x="286550" y="391304"/>
            <a:ext cx="8426883" cy="255454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3200" b="1" u="sng">
                <a:solidFill>
                  <a:srgbClr val="FF0000"/>
                </a:solidFill>
                <a:latin typeface="Times New Roman" pitchFamily="18" charset="0"/>
                <a:cs typeface="Times New Roman" pitchFamily="18" charset="0"/>
              </a:rPr>
              <a:t>1</a:t>
            </a:r>
            <a:r>
              <a:rPr lang="en-US" sz="3200" b="1" u="sng" smtClean="0">
                <a:solidFill>
                  <a:srgbClr val="FF0000"/>
                </a:solidFill>
                <a:latin typeface="Times New Roman" pitchFamily="18" charset="0"/>
                <a:cs typeface="Times New Roman" pitchFamily="18" charset="0"/>
              </a:rPr>
              <a:t>.</a:t>
            </a:r>
            <a:r>
              <a:rPr lang="vi-VN" sz="3200" b="1" u="sng" smtClean="0">
                <a:solidFill>
                  <a:srgbClr val="FF0000"/>
                </a:solidFill>
                <a:latin typeface="Times New Roman" pitchFamily="18" charset="0"/>
                <a:cs typeface="Times New Roman" pitchFamily="18" charset="0"/>
              </a:rPr>
              <a:t>b</a:t>
            </a:r>
            <a:r>
              <a:rPr lang="vi-VN" sz="3200">
                <a:latin typeface="Times New Roman" pitchFamily="18" charset="0"/>
                <a:cs typeface="Times New Roman" pitchFamily="18" charset="0"/>
              </a:rPr>
              <a:t>. Việc sử dụng và kết hợp các kiểu câu khác nhau trong một đoạn văn nghị luận </a:t>
            </a:r>
            <a:r>
              <a:rPr lang="vi-VN" sz="3200" b="1" smtClean="0">
                <a:latin typeface="Times New Roman" pitchFamily="18" charset="0"/>
                <a:cs typeface="Times New Roman" pitchFamily="18" charset="0"/>
              </a:rPr>
              <a:t>sẽ khiến </a:t>
            </a:r>
            <a:r>
              <a:rPr lang="vi-VN" sz="3200" b="1">
                <a:latin typeface="Times New Roman" pitchFamily="18" charset="0"/>
                <a:cs typeface="Times New Roman" pitchFamily="18" charset="0"/>
              </a:rPr>
              <a:t>cho việc diễn đạt trở nên linh hoạt, lập luận chặt chẽ, có sự hài hoà giữa lí lẽ và cảm xúc, đồng thời tạo cho đoạn văn có nhạc điệu.</a:t>
            </a:r>
            <a:endParaRPr lang="en-US" sz="3200" b="1">
              <a:latin typeface="Times New Roman" pitchFamily="18" charset="0"/>
              <a:cs typeface="Times New Roman" pitchFamily="18" charset="0"/>
            </a:endParaRPr>
          </a:p>
        </p:txBody>
      </p:sp>
      <p:pic>
        <p:nvPicPr>
          <p:cNvPr id="4" name="Picture 7" descr="POINSET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5400000">
            <a:off x="7851775" y="3175"/>
            <a:ext cx="1295400" cy="1289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8" descr="POINSET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16200000">
            <a:off x="-38100" y="5676900"/>
            <a:ext cx="12192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5" descr="phao+hoa"/>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7452320" y="5638800"/>
            <a:ext cx="1803400" cy="1014851"/>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6" descr="phao+hoa"/>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152400"/>
            <a:ext cx="1143000" cy="120513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3691374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wipe(down)">
                                      <p:cBhvr>
                                        <p:cTn id="18" dur="580">
                                          <p:stCondLst>
                                            <p:cond delay="0"/>
                                          </p:stCondLst>
                                        </p:cTn>
                                        <p:tgtEl>
                                          <p:spTgt spid="2">
                                            <p:txEl>
                                              <p:pRg st="1" end="1"/>
                                            </p:txEl>
                                          </p:spTgt>
                                        </p:tgtEl>
                                      </p:cBhvr>
                                    </p:animEffect>
                                    <p:anim calcmode="lin" valueType="num">
                                      <p:cBhvr>
                                        <p:cTn id="19"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24" dur="26">
                                          <p:stCondLst>
                                            <p:cond delay="650"/>
                                          </p:stCondLst>
                                        </p:cTn>
                                        <p:tgtEl>
                                          <p:spTgt spid="2">
                                            <p:txEl>
                                              <p:pRg st="1" end="1"/>
                                            </p:txEl>
                                          </p:spTgt>
                                        </p:tgtEl>
                                      </p:cBhvr>
                                      <p:to x="100000" y="60000"/>
                                    </p:animScale>
                                    <p:animScale>
                                      <p:cBhvr>
                                        <p:cTn id="25" dur="166" decel="50000">
                                          <p:stCondLst>
                                            <p:cond delay="676"/>
                                          </p:stCondLst>
                                        </p:cTn>
                                        <p:tgtEl>
                                          <p:spTgt spid="2">
                                            <p:txEl>
                                              <p:pRg st="1" end="1"/>
                                            </p:txEl>
                                          </p:spTgt>
                                        </p:tgtEl>
                                      </p:cBhvr>
                                      <p:to x="100000" y="100000"/>
                                    </p:animScale>
                                    <p:animScale>
                                      <p:cBhvr>
                                        <p:cTn id="26" dur="26">
                                          <p:stCondLst>
                                            <p:cond delay="1312"/>
                                          </p:stCondLst>
                                        </p:cTn>
                                        <p:tgtEl>
                                          <p:spTgt spid="2">
                                            <p:txEl>
                                              <p:pRg st="1" end="1"/>
                                            </p:txEl>
                                          </p:spTgt>
                                        </p:tgtEl>
                                      </p:cBhvr>
                                      <p:to x="100000" y="80000"/>
                                    </p:animScale>
                                    <p:animScale>
                                      <p:cBhvr>
                                        <p:cTn id="27" dur="166" decel="50000">
                                          <p:stCondLst>
                                            <p:cond delay="1338"/>
                                          </p:stCondLst>
                                        </p:cTn>
                                        <p:tgtEl>
                                          <p:spTgt spid="2">
                                            <p:txEl>
                                              <p:pRg st="1" end="1"/>
                                            </p:txEl>
                                          </p:spTgt>
                                        </p:tgtEl>
                                      </p:cBhvr>
                                      <p:to x="100000" y="100000"/>
                                    </p:animScale>
                                    <p:animScale>
                                      <p:cBhvr>
                                        <p:cTn id="28" dur="26">
                                          <p:stCondLst>
                                            <p:cond delay="1642"/>
                                          </p:stCondLst>
                                        </p:cTn>
                                        <p:tgtEl>
                                          <p:spTgt spid="2">
                                            <p:txEl>
                                              <p:pRg st="1" end="1"/>
                                            </p:txEl>
                                          </p:spTgt>
                                        </p:tgtEl>
                                      </p:cBhvr>
                                      <p:to x="100000" y="90000"/>
                                    </p:animScale>
                                    <p:animScale>
                                      <p:cBhvr>
                                        <p:cTn id="29" dur="166" decel="50000">
                                          <p:stCondLst>
                                            <p:cond delay="1668"/>
                                          </p:stCondLst>
                                        </p:cTn>
                                        <p:tgtEl>
                                          <p:spTgt spid="2">
                                            <p:txEl>
                                              <p:pRg st="1" end="1"/>
                                            </p:txEl>
                                          </p:spTgt>
                                        </p:tgtEl>
                                      </p:cBhvr>
                                      <p:to x="100000" y="100000"/>
                                    </p:animScale>
                                    <p:animScale>
                                      <p:cBhvr>
                                        <p:cTn id="30" dur="26">
                                          <p:stCondLst>
                                            <p:cond delay="1808"/>
                                          </p:stCondLst>
                                        </p:cTn>
                                        <p:tgtEl>
                                          <p:spTgt spid="2">
                                            <p:txEl>
                                              <p:pRg st="1" end="1"/>
                                            </p:txEl>
                                          </p:spTgt>
                                        </p:tgtEl>
                                      </p:cBhvr>
                                      <p:to x="100000" y="95000"/>
                                    </p:animScale>
                                    <p:animScale>
                                      <p:cBhvr>
                                        <p:cTn id="31" dur="166" decel="50000">
                                          <p:stCondLst>
                                            <p:cond delay="1834"/>
                                          </p:stCondLst>
                                        </p:cTn>
                                        <p:tgtEl>
                                          <p:spTgt spid="2">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170086"/>
            <a:ext cx="8812647" cy="5078313"/>
          </a:xfrm>
          <a:prstGeom prst="rect">
            <a:avLst/>
          </a:prstGeom>
        </p:spPr>
        <p:txBody>
          <a:bodyPr wrap="square">
            <a:spAutoFit/>
          </a:bodyPr>
          <a:lstStyle/>
          <a:p>
            <a:pPr algn="just">
              <a:lnSpc>
                <a:spcPct val="150000"/>
              </a:lnSpc>
            </a:pPr>
            <a:r>
              <a:rPr lang="en-US" sz="3600" smtClean="0">
                <a:latin typeface="Times New Roman" pitchFamily="18" charset="0"/>
                <a:cs typeface="Times New Roman" pitchFamily="18" charset="0"/>
              </a:rPr>
              <a:t>a. </a:t>
            </a:r>
            <a:r>
              <a:rPr lang="vi-VN" sz="3600" smtClean="0">
                <a:latin typeface="Times New Roman" pitchFamily="18" charset="0"/>
                <a:cs typeface="Times New Roman" pitchFamily="18" charset="0"/>
              </a:rPr>
              <a:t>Trong </a:t>
            </a:r>
            <a:r>
              <a:rPr lang="vi-VN" sz="3600">
                <a:latin typeface="Times New Roman" pitchFamily="18" charset="0"/>
                <a:cs typeface="Times New Roman" pitchFamily="18" charset="0"/>
              </a:rPr>
              <a:t>đoạn văn này, người viết chủ yếu sử dụng </a:t>
            </a:r>
            <a:r>
              <a:rPr lang="vi-VN" sz="3600" smtClean="0">
                <a:latin typeface="Times New Roman" pitchFamily="18" charset="0"/>
                <a:cs typeface="Times New Roman" pitchFamily="18" charset="0"/>
              </a:rPr>
              <a:t>kiểu</a:t>
            </a:r>
            <a:r>
              <a:rPr lang="en-US" sz="3600" smtClean="0">
                <a:latin typeface="Times New Roman" pitchFamily="18" charset="0"/>
                <a:cs typeface="Times New Roman" pitchFamily="18" charset="0"/>
              </a:rPr>
              <a:t> </a:t>
            </a:r>
            <a:r>
              <a:rPr lang="vi-VN" sz="3600" smtClean="0">
                <a:latin typeface="Times New Roman" pitchFamily="18" charset="0"/>
                <a:cs typeface="Times New Roman" pitchFamily="18" charset="0"/>
              </a:rPr>
              <a:t>câu </a:t>
            </a:r>
            <a:r>
              <a:rPr lang="en-US" sz="3600" b="1" smtClean="0">
                <a:solidFill>
                  <a:srgbClr val="FF0000"/>
                </a:solidFill>
                <a:latin typeface="Times New Roman" pitchFamily="18" charset="0"/>
                <a:cs typeface="Times New Roman" pitchFamily="18" charset="0"/>
              </a:rPr>
              <a:t>kể</a:t>
            </a:r>
            <a:r>
              <a:rPr lang="en-US" sz="3600" smtClean="0">
                <a:latin typeface="Times New Roman" pitchFamily="18" charset="0"/>
                <a:cs typeface="Times New Roman" pitchFamily="18" charset="0"/>
              </a:rPr>
              <a:t> </a:t>
            </a:r>
            <a:r>
              <a:rPr lang="vi-VN" sz="3600" smtClean="0">
                <a:latin typeface="Times New Roman" pitchFamily="18" charset="0"/>
                <a:cs typeface="Times New Roman" pitchFamily="18" charset="0"/>
              </a:rPr>
              <a:t>của </a:t>
            </a:r>
            <a:r>
              <a:rPr lang="vi-VN" sz="3600">
                <a:latin typeface="Times New Roman" pitchFamily="18" charset="0"/>
                <a:cs typeface="Times New Roman" pitchFamily="18" charset="0"/>
              </a:rPr>
              <a:t>Tiếng Việt. </a:t>
            </a:r>
            <a:endParaRPr lang="en-US" sz="3600" smtClean="0">
              <a:latin typeface="Times New Roman" pitchFamily="18" charset="0"/>
              <a:cs typeface="Times New Roman" pitchFamily="18" charset="0"/>
            </a:endParaRPr>
          </a:p>
          <a:p>
            <a:pPr algn="just">
              <a:lnSpc>
                <a:spcPct val="150000"/>
              </a:lnSpc>
            </a:pPr>
            <a:r>
              <a:rPr lang="en-US" sz="3600" smtClean="0">
                <a:solidFill>
                  <a:srgbClr val="FF0000"/>
                </a:solidFill>
                <a:latin typeface="Times New Roman" pitchFamily="18" charset="0"/>
                <a:cs typeface="Times New Roman" pitchFamily="18" charset="0"/>
              </a:rPr>
              <a:t>=&gt; </a:t>
            </a:r>
            <a:r>
              <a:rPr lang="vi-VN" sz="3600" b="1">
                <a:solidFill>
                  <a:srgbClr val="FF0000"/>
                </a:solidFill>
                <a:latin typeface="Times New Roman" pitchFamily="18" charset="0"/>
                <a:cs typeface="Times New Roman" pitchFamily="18" charset="0"/>
              </a:rPr>
              <a:t>T</a:t>
            </a:r>
            <a:r>
              <a:rPr lang="vi-VN" sz="3600" b="1" smtClean="0">
                <a:solidFill>
                  <a:srgbClr val="FF0000"/>
                </a:solidFill>
                <a:latin typeface="Times New Roman" pitchFamily="18" charset="0"/>
                <a:cs typeface="Times New Roman" pitchFamily="18" charset="0"/>
              </a:rPr>
              <a:t>ruyền </a:t>
            </a:r>
            <a:r>
              <a:rPr lang="vi-VN" sz="3600" b="1">
                <a:solidFill>
                  <a:srgbClr val="FF0000"/>
                </a:solidFill>
                <a:latin typeface="Times New Roman" pitchFamily="18" charset="0"/>
                <a:cs typeface="Times New Roman" pitchFamily="18" charset="0"/>
              </a:rPr>
              <a:t>đạt nội dung</a:t>
            </a:r>
            <a:r>
              <a:rPr lang="vi-VN" sz="3600">
                <a:solidFill>
                  <a:srgbClr val="FF0000"/>
                </a:solidFill>
                <a:latin typeface="Times New Roman" pitchFamily="18" charset="0"/>
                <a:cs typeface="Times New Roman" pitchFamily="18" charset="0"/>
              </a:rPr>
              <a:t> </a:t>
            </a:r>
            <a:r>
              <a:rPr lang="vi-VN" sz="3600" b="1">
                <a:solidFill>
                  <a:srgbClr val="FF0000"/>
                </a:solidFill>
                <a:latin typeface="Times New Roman" pitchFamily="18" charset="0"/>
                <a:cs typeface="Times New Roman" pitchFamily="18" charset="0"/>
              </a:rPr>
              <a:t>thông báo mang tính tự sự, tản mạn </a:t>
            </a:r>
            <a:r>
              <a:rPr lang="vi-VN" sz="3600">
                <a:solidFill>
                  <a:srgbClr val="FF0000"/>
                </a:solidFill>
                <a:latin typeface="Times New Roman" pitchFamily="18" charset="0"/>
                <a:cs typeface="Times New Roman" pitchFamily="18" charset="0"/>
              </a:rPr>
              <a:t>để </a:t>
            </a:r>
            <a:r>
              <a:rPr lang="vi-VN" sz="3600" b="1">
                <a:solidFill>
                  <a:srgbClr val="FF0000"/>
                </a:solidFill>
                <a:latin typeface="Times New Roman" pitchFamily="18" charset="0"/>
                <a:cs typeface="Times New Roman" pitchFamily="18" charset="0"/>
              </a:rPr>
              <a:t>cung cấp </a:t>
            </a:r>
            <a:r>
              <a:rPr lang="vi-VN" sz="3600">
                <a:solidFill>
                  <a:srgbClr val="FF0000"/>
                </a:solidFill>
                <a:latin typeface="Times New Roman" pitchFamily="18" charset="0"/>
                <a:cs typeface="Times New Roman" pitchFamily="18" charset="0"/>
              </a:rPr>
              <a:t>thêm cho người đọc những </a:t>
            </a:r>
            <a:r>
              <a:rPr lang="vi-VN" sz="3600" b="1">
                <a:solidFill>
                  <a:srgbClr val="FF0000"/>
                </a:solidFill>
                <a:latin typeface="Times New Roman" pitchFamily="18" charset="0"/>
                <a:cs typeface="Times New Roman" pitchFamily="18" charset="0"/>
              </a:rPr>
              <a:t>tri thức </a:t>
            </a:r>
            <a:r>
              <a:rPr lang="vi-VN" sz="3600">
                <a:solidFill>
                  <a:srgbClr val="FF0000"/>
                </a:solidFill>
                <a:latin typeface="Times New Roman" pitchFamily="18" charset="0"/>
                <a:cs typeface="Times New Roman" pitchFamily="18" charset="0"/>
              </a:rPr>
              <a:t>rộng về đối tượng nghị luận.</a:t>
            </a:r>
          </a:p>
        </p:txBody>
      </p:sp>
      <p:sp>
        <p:nvSpPr>
          <p:cNvPr id="2" name="Rectangle 1"/>
          <p:cNvSpPr/>
          <p:nvPr/>
        </p:nvSpPr>
        <p:spPr>
          <a:xfrm>
            <a:off x="1547664" y="0"/>
            <a:ext cx="4985892" cy="90505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lnSpc>
                <a:spcPct val="150000"/>
              </a:lnSpc>
            </a:pPr>
            <a:r>
              <a:rPr lang="vi-VN" sz="4000" b="1">
                <a:solidFill>
                  <a:schemeClr val="tx1"/>
                </a:solidFill>
                <a:latin typeface="Times New Roman" pitchFamily="18" charset="0"/>
                <a:cs typeface="Times New Roman" pitchFamily="18" charset="0"/>
              </a:rPr>
              <a:t>2. </a:t>
            </a:r>
            <a:r>
              <a:rPr lang="en-US" sz="4000" b="1">
                <a:solidFill>
                  <a:schemeClr val="tx1"/>
                </a:solidFill>
                <a:latin typeface="Times New Roman" pitchFamily="18" charset="0"/>
                <a:cs typeface="Times New Roman" pitchFamily="18" charset="0"/>
              </a:rPr>
              <a:t>Tìm hiểu </a:t>
            </a:r>
            <a:r>
              <a:rPr lang="vi-VN" sz="4000" b="1" smtClean="0">
                <a:solidFill>
                  <a:schemeClr val="tx1"/>
                </a:solidFill>
                <a:latin typeface="Times New Roman" pitchFamily="18" charset="0"/>
                <a:cs typeface="Times New Roman" pitchFamily="18" charset="0"/>
              </a:rPr>
              <a:t>ngữ liệu 2</a:t>
            </a:r>
            <a:endParaRPr lang="vi-VN" sz="4000">
              <a:solidFill>
                <a:schemeClr val="tx1"/>
              </a:solidFill>
              <a:latin typeface="Times New Roman" pitchFamily="18" charset="0"/>
              <a:cs typeface="Times New Roman" pitchFamily="18" charset="0"/>
            </a:endParaRPr>
          </a:p>
        </p:txBody>
      </p:sp>
      <p:pic>
        <p:nvPicPr>
          <p:cNvPr id="4" name="Picture 7" descr="POINSET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5400000">
            <a:off x="7851775" y="3175"/>
            <a:ext cx="1295400" cy="1289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8" descr="POINSET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16200000">
            <a:off x="-38100" y="5676900"/>
            <a:ext cx="12192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5" descr="phao+hoa"/>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7452320" y="5638800"/>
            <a:ext cx="1803400" cy="1219199"/>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6" descr="phao+hoa"/>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152400"/>
            <a:ext cx="1143000" cy="1447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21106142"/>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80">
                                          <p:stCondLst>
                                            <p:cond delay="0"/>
                                          </p:stCondLst>
                                        </p:cTn>
                                        <p:tgtEl>
                                          <p:spTgt spid="3">
                                            <p:txEl>
                                              <p:pRg st="1" end="1"/>
                                            </p:txEl>
                                          </p:spTgt>
                                        </p:tgtEl>
                                      </p:cBhvr>
                                    </p:animEffect>
                                    <p:anim calcmode="lin" valueType="num">
                                      <p:cBhvr>
                                        <p:cTn id="1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1" end="1"/>
                                            </p:txEl>
                                          </p:spTgt>
                                        </p:tgtEl>
                                      </p:cBhvr>
                                      <p:to x="100000" y="60000"/>
                                    </p:animScale>
                                    <p:animScale>
                                      <p:cBhvr>
                                        <p:cTn id="22" dur="166" decel="50000">
                                          <p:stCondLst>
                                            <p:cond delay="676"/>
                                          </p:stCondLst>
                                        </p:cTn>
                                        <p:tgtEl>
                                          <p:spTgt spid="3">
                                            <p:txEl>
                                              <p:pRg st="1" end="1"/>
                                            </p:txEl>
                                          </p:spTgt>
                                        </p:tgtEl>
                                      </p:cBhvr>
                                      <p:to x="100000" y="100000"/>
                                    </p:animScale>
                                    <p:animScale>
                                      <p:cBhvr>
                                        <p:cTn id="23" dur="26">
                                          <p:stCondLst>
                                            <p:cond delay="1312"/>
                                          </p:stCondLst>
                                        </p:cTn>
                                        <p:tgtEl>
                                          <p:spTgt spid="3">
                                            <p:txEl>
                                              <p:pRg st="1" end="1"/>
                                            </p:txEl>
                                          </p:spTgt>
                                        </p:tgtEl>
                                      </p:cBhvr>
                                      <p:to x="100000" y="80000"/>
                                    </p:animScale>
                                    <p:animScale>
                                      <p:cBhvr>
                                        <p:cTn id="24" dur="166" decel="50000">
                                          <p:stCondLst>
                                            <p:cond delay="1338"/>
                                          </p:stCondLst>
                                        </p:cTn>
                                        <p:tgtEl>
                                          <p:spTgt spid="3">
                                            <p:txEl>
                                              <p:pRg st="1" end="1"/>
                                            </p:txEl>
                                          </p:spTgt>
                                        </p:tgtEl>
                                      </p:cBhvr>
                                      <p:to x="100000" y="100000"/>
                                    </p:animScale>
                                    <p:animScale>
                                      <p:cBhvr>
                                        <p:cTn id="25" dur="26">
                                          <p:stCondLst>
                                            <p:cond delay="1642"/>
                                          </p:stCondLst>
                                        </p:cTn>
                                        <p:tgtEl>
                                          <p:spTgt spid="3">
                                            <p:txEl>
                                              <p:pRg st="1" end="1"/>
                                            </p:txEl>
                                          </p:spTgt>
                                        </p:tgtEl>
                                      </p:cBhvr>
                                      <p:to x="100000" y="90000"/>
                                    </p:animScale>
                                    <p:animScale>
                                      <p:cBhvr>
                                        <p:cTn id="26" dur="166" decel="50000">
                                          <p:stCondLst>
                                            <p:cond delay="1668"/>
                                          </p:stCondLst>
                                        </p:cTn>
                                        <p:tgtEl>
                                          <p:spTgt spid="3">
                                            <p:txEl>
                                              <p:pRg st="1" end="1"/>
                                            </p:txEl>
                                          </p:spTgt>
                                        </p:tgtEl>
                                      </p:cBhvr>
                                      <p:to x="100000" y="100000"/>
                                    </p:animScale>
                                    <p:animScale>
                                      <p:cBhvr>
                                        <p:cTn id="27" dur="26">
                                          <p:stCondLst>
                                            <p:cond delay="1808"/>
                                          </p:stCondLst>
                                        </p:cTn>
                                        <p:tgtEl>
                                          <p:spTgt spid="3">
                                            <p:txEl>
                                              <p:pRg st="1" end="1"/>
                                            </p:txEl>
                                          </p:spTgt>
                                        </p:tgtEl>
                                      </p:cBhvr>
                                      <p:to x="100000" y="95000"/>
                                    </p:animScale>
                                    <p:animScale>
                                      <p:cBhvr>
                                        <p:cTn id="2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7310014" cy="58477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vi-VN" sz="3200" b="1">
                <a:solidFill>
                  <a:srgbClr val="FF0000"/>
                </a:solidFill>
                <a:latin typeface="Times New Roman" pitchFamily="18" charset="0"/>
                <a:cs typeface="Times New Roman" pitchFamily="18" charset="0"/>
              </a:rPr>
              <a:t>3. N</a:t>
            </a:r>
            <a:r>
              <a:rPr lang="en-US" sz="3200" b="1" smtClean="0">
                <a:solidFill>
                  <a:srgbClr val="FF0000"/>
                </a:solidFill>
                <a:latin typeface="Times New Roman" pitchFamily="18" charset="0"/>
                <a:cs typeface="Times New Roman" pitchFamily="18" charset="0"/>
              </a:rPr>
              <a:t>hững nhược điểm và cách khắc phục</a:t>
            </a:r>
            <a:endParaRPr lang="en-US" sz="3200">
              <a:solidFill>
                <a:srgbClr val="FF0000"/>
              </a:solidFill>
              <a:latin typeface="Times New Roman" pitchFamily="18" charset="0"/>
              <a:cs typeface="Times New Roman" pitchFamily="18" charset="0"/>
            </a:endParaRPr>
          </a:p>
        </p:txBody>
      </p:sp>
      <p:sp>
        <p:nvSpPr>
          <p:cNvPr id="5" name="Rectangle 4"/>
          <p:cNvSpPr/>
          <p:nvPr/>
        </p:nvSpPr>
        <p:spPr>
          <a:xfrm>
            <a:off x="231431" y="814245"/>
            <a:ext cx="2462534" cy="523220"/>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algn="just"/>
            <a:r>
              <a:rPr lang="vi-VN" sz="2800" b="1">
                <a:solidFill>
                  <a:schemeClr val="tx1"/>
                </a:solidFill>
                <a:latin typeface="Times New Roman" pitchFamily="18" charset="0"/>
                <a:cs typeface="Times New Roman" pitchFamily="18" charset="0"/>
              </a:rPr>
              <a:t>- Đoạn văn (1) </a:t>
            </a:r>
            <a:endParaRPr lang="en-US" sz="2800" b="1">
              <a:solidFill>
                <a:schemeClr val="tx1"/>
              </a:solidFill>
              <a:latin typeface="Times New Roman" pitchFamily="18" charset="0"/>
              <a:cs typeface="Times New Roman" pitchFamily="18" charset="0"/>
            </a:endParaRPr>
          </a:p>
        </p:txBody>
      </p:sp>
      <p:sp>
        <p:nvSpPr>
          <p:cNvPr id="6" name="Rectangle 5"/>
          <p:cNvSpPr/>
          <p:nvPr/>
        </p:nvSpPr>
        <p:spPr>
          <a:xfrm>
            <a:off x="25261" y="1772816"/>
            <a:ext cx="3538627" cy="2677656"/>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2800" b="1" smtClean="0">
                <a:latin typeface="Times New Roman" pitchFamily="18" charset="0"/>
                <a:cs typeface="Times New Roman" pitchFamily="18" charset="0"/>
              </a:rPr>
              <a:t>     </a:t>
            </a:r>
            <a:r>
              <a:rPr lang="vi-VN" sz="2800" smtClean="0">
                <a:latin typeface="Times New Roman" pitchFamily="18" charset="0"/>
                <a:cs typeface="Times New Roman" pitchFamily="18" charset="0"/>
              </a:rPr>
              <a:t>Sử </a:t>
            </a:r>
            <a:r>
              <a:rPr lang="vi-VN" sz="2800">
                <a:latin typeface="Times New Roman" pitchFamily="18" charset="0"/>
                <a:cs typeface="Times New Roman" pitchFamily="18" charset="0"/>
              </a:rPr>
              <a:t>dụng và kết hợp các câu có cùng một kết cấu </a:t>
            </a:r>
            <a:r>
              <a:rPr lang="vi-VN" sz="2800" i="1">
                <a:latin typeface="Times New Roman" pitchFamily="18" charset="0"/>
                <a:cs typeface="Times New Roman" pitchFamily="18" charset="0"/>
              </a:rPr>
              <a:t>“</a:t>
            </a:r>
            <a:r>
              <a:rPr lang="vi-VN" sz="2800" b="1" i="1">
                <a:latin typeface="Times New Roman" pitchFamily="18" charset="0"/>
                <a:cs typeface="Times New Roman" pitchFamily="18" charset="0"/>
              </a:rPr>
              <a:t>Qua...”</a:t>
            </a:r>
            <a:r>
              <a:rPr lang="vi-VN" sz="2800">
                <a:latin typeface="Times New Roman" pitchFamily="18" charset="0"/>
                <a:cs typeface="Times New Roman" pitchFamily="18" charset="0"/>
              </a:rPr>
              <a:t> khiến cho việc diễn đạt thiếu linh hoạt. </a:t>
            </a:r>
            <a:r>
              <a:rPr lang="en-US" sz="2800">
                <a:latin typeface="Times New Roman" pitchFamily="18" charset="0"/>
                <a:cs typeface="Times New Roman" pitchFamily="18" charset="0"/>
              </a:rPr>
              <a:t>C</a:t>
            </a:r>
            <a:r>
              <a:rPr lang="vi-VN" sz="2800">
                <a:latin typeface="Times New Roman" pitchFamily="18" charset="0"/>
                <a:cs typeface="Times New Roman" pitchFamily="18" charset="0"/>
              </a:rPr>
              <a:t>ó cảm giác lặp ý, rườm rà.</a:t>
            </a:r>
            <a:r>
              <a:rPr lang="en-US" sz="2800">
                <a:latin typeface="Times New Roman" pitchFamily="18" charset="0"/>
                <a:cs typeface="Times New Roman" pitchFamily="18" charset="0"/>
              </a:rPr>
              <a:t> </a:t>
            </a:r>
          </a:p>
        </p:txBody>
      </p:sp>
      <p:sp>
        <p:nvSpPr>
          <p:cNvPr id="7" name="Rectangle 6"/>
          <p:cNvSpPr/>
          <p:nvPr/>
        </p:nvSpPr>
        <p:spPr>
          <a:xfrm>
            <a:off x="25262" y="4725144"/>
            <a:ext cx="3538626" cy="181588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457200" indent="-457200" algn="just">
              <a:buFont typeface="Symbol"/>
              <a:buChar char="Þ"/>
            </a:pPr>
            <a:r>
              <a:rPr lang="en-US" sz="2800" b="1">
                <a:solidFill>
                  <a:srgbClr val="FF0000"/>
                </a:solidFill>
                <a:latin typeface="Times New Roman" pitchFamily="18" charset="0"/>
                <a:cs typeface="Times New Roman" pitchFamily="18" charset="0"/>
              </a:rPr>
              <a:t>N</a:t>
            </a:r>
            <a:r>
              <a:rPr lang="vi-VN" sz="2800" b="1">
                <a:solidFill>
                  <a:srgbClr val="FF0000"/>
                </a:solidFill>
                <a:latin typeface="Times New Roman" pitchFamily="18" charset="0"/>
                <a:cs typeface="Times New Roman" pitchFamily="18" charset="0"/>
              </a:rPr>
              <a:t>ên chuyển qua </a:t>
            </a:r>
            <a:endParaRPr lang="en-US" sz="2800" b="1" smtClean="0">
              <a:solidFill>
                <a:srgbClr val="FF0000"/>
              </a:solidFill>
              <a:latin typeface="Times New Roman" pitchFamily="18" charset="0"/>
              <a:cs typeface="Times New Roman" pitchFamily="18" charset="0"/>
            </a:endParaRPr>
          </a:p>
          <a:p>
            <a:pPr algn="just"/>
            <a:r>
              <a:rPr lang="vi-VN" sz="2800" b="1" smtClean="0">
                <a:solidFill>
                  <a:srgbClr val="FF0000"/>
                </a:solidFill>
                <a:latin typeface="Times New Roman" pitchFamily="18" charset="0"/>
                <a:cs typeface="Times New Roman" pitchFamily="18" charset="0"/>
              </a:rPr>
              <a:t>thành </a:t>
            </a:r>
            <a:r>
              <a:rPr lang="vi-VN" sz="2800" b="1">
                <a:solidFill>
                  <a:srgbClr val="FF0000"/>
                </a:solidFill>
                <a:latin typeface="Times New Roman" pitchFamily="18" charset="0"/>
                <a:cs typeface="Times New Roman" pitchFamily="18" charset="0"/>
              </a:rPr>
              <a:t>phần vị ngữ để nội dung diễn đạt rõ ràng, mạch </a:t>
            </a:r>
            <a:r>
              <a:rPr lang="vi-VN" sz="2800" b="1" smtClean="0">
                <a:solidFill>
                  <a:srgbClr val="FF0000"/>
                </a:solidFill>
                <a:latin typeface="Times New Roman" pitchFamily="18" charset="0"/>
                <a:cs typeface="Times New Roman" pitchFamily="18" charset="0"/>
              </a:rPr>
              <a:t>lạc.</a:t>
            </a:r>
            <a:endParaRPr lang="en-US" sz="2800" b="1">
              <a:solidFill>
                <a:srgbClr val="FF0000"/>
              </a:solidFill>
              <a:latin typeface="Times New Roman" pitchFamily="18" charset="0"/>
              <a:cs typeface="Times New Roman" pitchFamily="18" charset="0"/>
            </a:endParaRPr>
          </a:p>
        </p:txBody>
      </p:sp>
      <p:sp>
        <p:nvSpPr>
          <p:cNvPr id="9" name="Rectangle 8"/>
          <p:cNvSpPr/>
          <p:nvPr/>
        </p:nvSpPr>
        <p:spPr>
          <a:xfrm>
            <a:off x="4704706" y="747046"/>
            <a:ext cx="3004349" cy="58477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marL="457200" indent="-457200" algn="just">
              <a:buFontTx/>
              <a:buChar char="-"/>
            </a:pPr>
            <a:r>
              <a:rPr lang="vi-VN" sz="3200" b="1">
                <a:solidFill>
                  <a:schemeClr val="tx1"/>
                </a:solidFill>
                <a:latin typeface="Times New Roman" pitchFamily="18" charset="0"/>
                <a:cs typeface="Times New Roman" pitchFamily="18" charset="0"/>
              </a:rPr>
              <a:t>Đoạn văn (2</a:t>
            </a:r>
            <a:r>
              <a:rPr lang="vi-VN" sz="3200">
                <a:solidFill>
                  <a:schemeClr val="tx1"/>
                </a:solidFill>
                <a:latin typeface="Times New Roman" pitchFamily="18" charset="0"/>
                <a:cs typeface="Times New Roman" pitchFamily="18" charset="0"/>
              </a:rPr>
              <a:t>) </a:t>
            </a:r>
            <a:endParaRPr lang="en-US" sz="3200">
              <a:solidFill>
                <a:schemeClr val="tx1"/>
              </a:solidFill>
              <a:latin typeface="Times New Roman" pitchFamily="18" charset="0"/>
              <a:cs typeface="Times New Roman" pitchFamily="18" charset="0"/>
            </a:endParaRPr>
          </a:p>
        </p:txBody>
      </p:sp>
      <p:sp>
        <p:nvSpPr>
          <p:cNvPr id="10" name="Rectangle 9"/>
          <p:cNvSpPr/>
          <p:nvPr/>
        </p:nvSpPr>
        <p:spPr>
          <a:xfrm>
            <a:off x="3990836" y="1331821"/>
            <a:ext cx="5009148" cy="403187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3200" smtClean="0">
                <a:latin typeface="Times New Roman" pitchFamily="18" charset="0"/>
                <a:cs typeface="Times New Roman" pitchFamily="18" charset="0"/>
              </a:rPr>
              <a:t>      Thành </a:t>
            </a:r>
            <a:r>
              <a:rPr lang="en-US" sz="3200">
                <a:latin typeface="Times New Roman" pitchFamily="18" charset="0"/>
                <a:cs typeface="Times New Roman" pitchFamily="18" charset="0"/>
              </a:rPr>
              <a:t>phần vị ngữ quá dài, </a:t>
            </a:r>
            <a:r>
              <a:rPr lang="vi-VN" sz="3200">
                <a:latin typeface="Times New Roman" pitchFamily="18" charset="0"/>
                <a:cs typeface="Times New Roman" pitchFamily="18" charset="0"/>
              </a:rPr>
              <a:t>sử dụng và kết hợp các câu có c</a:t>
            </a:r>
            <a:r>
              <a:rPr lang="en-US" sz="3200">
                <a:latin typeface="Times New Roman" pitchFamily="18" charset="0"/>
                <a:cs typeface="Times New Roman" pitchFamily="18" charset="0"/>
              </a:rPr>
              <a:t>ù</a:t>
            </a:r>
            <a:r>
              <a:rPr lang="vi-VN" sz="3200">
                <a:latin typeface="Times New Roman" pitchFamily="18" charset="0"/>
                <a:cs typeface="Times New Roman" pitchFamily="18" charset="0"/>
              </a:rPr>
              <a:t>ng một chủ ngữ </a:t>
            </a:r>
            <a:r>
              <a:rPr lang="vi-VN" sz="3200" b="1">
                <a:latin typeface="Times New Roman" pitchFamily="18" charset="0"/>
                <a:cs typeface="Times New Roman" pitchFamily="18" charset="0"/>
              </a:rPr>
              <a:t>“</a:t>
            </a:r>
            <a:r>
              <a:rPr lang="vi-VN" sz="3200" b="1" i="1">
                <a:latin typeface="Times New Roman" pitchFamily="18" charset="0"/>
                <a:cs typeface="Times New Roman" pitchFamily="18" charset="0"/>
              </a:rPr>
              <a:t>Kho tàng văn học dân gian</a:t>
            </a:r>
            <a:r>
              <a:rPr lang="vi-VN" sz="3200">
                <a:latin typeface="Times New Roman" pitchFamily="18" charset="0"/>
                <a:cs typeface="Times New Roman" pitchFamily="18" charset="0"/>
              </a:rPr>
              <a:t>...” hoặc </a:t>
            </a:r>
            <a:r>
              <a:rPr lang="vi-VN" sz="3200" b="1" i="1">
                <a:latin typeface="Times New Roman" pitchFamily="18" charset="0"/>
                <a:cs typeface="Times New Roman" pitchFamily="18" charset="0"/>
              </a:rPr>
              <a:t>“văn học dân gian...”</a:t>
            </a:r>
            <a:r>
              <a:rPr lang="vi-VN" sz="3200">
                <a:latin typeface="Times New Roman" pitchFamily="18" charset="0"/>
                <a:cs typeface="Times New Roman" pitchFamily="18" charset="0"/>
              </a:rPr>
              <a:t> khiến cho người đọc có cảm giác trùng lặp, nhàm chán.</a:t>
            </a:r>
            <a:endParaRPr lang="en-US" sz="3200">
              <a:latin typeface="Times New Roman" pitchFamily="18" charset="0"/>
              <a:cs typeface="Times New Roman" pitchFamily="18" charset="0"/>
            </a:endParaRPr>
          </a:p>
        </p:txBody>
      </p:sp>
      <p:sp>
        <p:nvSpPr>
          <p:cNvPr id="11" name="Rectangle 10"/>
          <p:cNvSpPr/>
          <p:nvPr/>
        </p:nvSpPr>
        <p:spPr>
          <a:xfrm>
            <a:off x="4283968" y="5524301"/>
            <a:ext cx="4716016" cy="1077218"/>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en-US" sz="3200" b="1">
                <a:solidFill>
                  <a:srgbClr val="FF0000"/>
                </a:solidFill>
                <a:latin typeface="Times New Roman" pitchFamily="18" charset="0"/>
                <a:cs typeface="Times New Roman" pitchFamily="18" charset="0"/>
              </a:rPr>
              <a:t>=&gt; N</a:t>
            </a:r>
            <a:r>
              <a:rPr lang="vi-VN" sz="3200" b="1">
                <a:solidFill>
                  <a:srgbClr val="FF0000"/>
                </a:solidFill>
                <a:latin typeface="Times New Roman" pitchFamily="18" charset="0"/>
                <a:cs typeface="Times New Roman" pitchFamily="18" charset="0"/>
              </a:rPr>
              <a:t>ên tách thành nhiều câu đơn</a:t>
            </a:r>
            <a:r>
              <a:rPr lang="en-US" sz="3200" b="1">
                <a:solidFill>
                  <a:srgbClr val="FF0000"/>
                </a:solidFill>
                <a:latin typeface="Times New Roman" pitchFamily="18" charset="0"/>
                <a:cs typeface="Times New Roman" pitchFamily="18" charset="0"/>
              </a:rPr>
              <a:t>.</a:t>
            </a:r>
            <a:endParaRPr lang="vi-VN" sz="3200" b="1">
              <a:solidFill>
                <a:srgbClr val="FF0000"/>
              </a:solidFill>
              <a:latin typeface="Times New Roman" pitchFamily="18" charset="0"/>
              <a:cs typeface="Times New Roman" pitchFamily="18" charset="0"/>
            </a:endParaRPr>
          </a:p>
        </p:txBody>
      </p:sp>
      <p:pic>
        <p:nvPicPr>
          <p:cNvPr id="12" name="Picture 7" descr="POINSET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5400000">
            <a:off x="7851776" y="3177"/>
            <a:ext cx="1295398" cy="1289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 name="Picture 8" descr="POINSET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16200000">
            <a:off x="476980" y="5872280"/>
            <a:ext cx="508739" cy="1462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530174317"/>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2"/>
          <p:cNvSpPr/>
          <p:nvPr/>
        </p:nvSpPr>
        <p:spPr>
          <a:xfrm>
            <a:off x="179512" y="616089"/>
            <a:ext cx="8712968" cy="5632311"/>
          </a:xfrm>
          <a:prstGeom prst="rect">
            <a:avLst/>
          </a:prstGeom>
        </p:spPr>
        <p:txBody>
          <a:bodyPr wrap="square">
            <a:spAutoFit/>
          </a:bodyPr>
          <a:lstStyle/>
          <a:p>
            <a:pPr algn="ctr">
              <a:buFont typeface="Wingdings" pitchFamily="2" charset="2"/>
              <a:buChar char="Ø"/>
            </a:pPr>
            <a:r>
              <a:rPr lang="vi-VN" sz="3600" b="1" smtClean="0">
                <a:solidFill>
                  <a:srgbClr val="FF0000"/>
                </a:solidFill>
                <a:latin typeface="Times New Roman" pitchFamily="18" charset="0"/>
                <a:cs typeface="Times New Roman" pitchFamily="18" charset="0"/>
              </a:rPr>
              <a:t> </a:t>
            </a:r>
            <a:r>
              <a:rPr lang="vi-VN" sz="3600" b="1">
                <a:solidFill>
                  <a:srgbClr val="FF0000"/>
                </a:solidFill>
                <a:latin typeface="Times New Roman" pitchFamily="18" charset="0"/>
                <a:cs typeface="Times New Roman" pitchFamily="18" charset="0"/>
              </a:rPr>
              <a:t>Những yêu cầu cơ bản của việc sử dụng và kết hợp các kiểu câu trong văn nghị </a:t>
            </a:r>
            <a:r>
              <a:rPr lang="vi-VN" sz="3600" b="1" smtClean="0">
                <a:solidFill>
                  <a:srgbClr val="FF0000"/>
                </a:solidFill>
                <a:latin typeface="Times New Roman" pitchFamily="18" charset="0"/>
                <a:cs typeface="Times New Roman" pitchFamily="18" charset="0"/>
              </a:rPr>
              <a:t>luận</a:t>
            </a:r>
            <a:endParaRPr lang="en-US" sz="3600" b="1" smtClean="0">
              <a:solidFill>
                <a:srgbClr val="FF0000"/>
              </a:solidFill>
              <a:latin typeface="Times New Roman" pitchFamily="18" charset="0"/>
              <a:cs typeface="Times New Roman" pitchFamily="18" charset="0"/>
            </a:endParaRPr>
          </a:p>
          <a:p>
            <a:pPr algn="ctr"/>
            <a:endParaRPr lang="vi-VN" sz="3600">
              <a:latin typeface="Times New Roman" pitchFamily="18" charset="0"/>
              <a:cs typeface="Times New Roman" pitchFamily="18" charset="0"/>
            </a:endParaRPr>
          </a:p>
          <a:p>
            <a:r>
              <a:rPr lang="vi-VN" sz="3600">
                <a:latin typeface="Times New Roman" pitchFamily="18" charset="0"/>
                <a:cs typeface="Times New Roman" pitchFamily="18" charset="0"/>
              </a:rPr>
              <a:t>- </a:t>
            </a:r>
            <a:r>
              <a:rPr lang="vi-VN" sz="3600" smtClean="0">
                <a:latin typeface="Times New Roman" pitchFamily="18" charset="0"/>
                <a:cs typeface="Times New Roman" pitchFamily="18" charset="0"/>
              </a:rPr>
              <a:t>Kết </a:t>
            </a:r>
            <a:r>
              <a:rPr lang="vi-VN" sz="3600">
                <a:latin typeface="Times New Roman" pitchFamily="18" charset="0"/>
                <a:cs typeface="Times New Roman" pitchFamily="18" charset="0"/>
              </a:rPr>
              <a:t>hợp một số kiểu câu trong đoạn, trong bài để tạo nên giọng điệu linh hoạt, biểu hiện cảm xúc</a:t>
            </a:r>
            <a:r>
              <a:rPr lang="vi-VN" sz="3600" smtClean="0">
                <a:latin typeface="Times New Roman" pitchFamily="18" charset="0"/>
                <a:cs typeface="Times New Roman" pitchFamily="18" charset="0"/>
              </a:rPr>
              <a:t>.</a:t>
            </a:r>
            <a:endParaRPr lang="en-US" sz="3600" smtClean="0">
              <a:latin typeface="Times New Roman" pitchFamily="18" charset="0"/>
              <a:cs typeface="Times New Roman" pitchFamily="18" charset="0"/>
            </a:endParaRPr>
          </a:p>
          <a:p>
            <a:endParaRPr lang="vi-VN" sz="3600">
              <a:latin typeface="Times New Roman" pitchFamily="18" charset="0"/>
              <a:cs typeface="Times New Roman" pitchFamily="18" charset="0"/>
            </a:endParaRPr>
          </a:p>
          <a:p>
            <a:r>
              <a:rPr lang="en-US" sz="3600">
                <a:latin typeface="Times New Roman" pitchFamily="18" charset="0"/>
                <a:cs typeface="Times New Roman" pitchFamily="18" charset="0"/>
              </a:rPr>
              <a:t>-</a:t>
            </a:r>
            <a:r>
              <a:rPr lang="vi-VN" sz="3600" smtClean="0">
                <a:latin typeface="Times New Roman" pitchFamily="18" charset="0"/>
                <a:cs typeface="Times New Roman" pitchFamily="18" charset="0"/>
              </a:rPr>
              <a:t> </a:t>
            </a:r>
            <a:r>
              <a:rPr lang="vi-VN" sz="3600">
                <a:latin typeface="Times New Roman" pitchFamily="18" charset="0"/>
                <a:cs typeface="Times New Roman" pitchFamily="18" charset="0"/>
              </a:rPr>
              <a:t>Sử dụng các phép tu từ cú pháp để tạo nhịp điệu, nhấn mạnh rõ hơn thái độ, cảm xúc.</a:t>
            </a:r>
          </a:p>
          <a:p>
            <a:endParaRPr lang="vi-VN" sz="3600">
              <a:latin typeface="Times New Roman" pitchFamily="18" charset="0"/>
              <a:cs typeface="Times New Roman" pitchFamily="18" charset="0"/>
            </a:endParaRPr>
          </a:p>
        </p:txBody>
      </p:sp>
    </p:spTree>
    <p:extLst>
      <p:ext uri="{BB962C8B-B14F-4D97-AF65-F5344CB8AC3E}">
        <p14:creationId xmlns:p14="http://schemas.microsoft.com/office/powerpoint/2010/main" xmlns="" val="154934043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80">
                                          <p:stCondLst>
                                            <p:cond delay="0"/>
                                          </p:stCondLst>
                                        </p:cTn>
                                        <p:tgtEl>
                                          <p:spTgt spid="3">
                                            <p:txEl>
                                              <p:pRg st="4" end="4"/>
                                            </p:txEl>
                                          </p:spTgt>
                                        </p:tgtEl>
                                      </p:cBhvr>
                                    </p:animEffect>
                                    <p:anim calcmode="lin" valueType="num">
                                      <p:cBhvr>
                                        <p:cTn id="2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4" end="4"/>
                                            </p:txEl>
                                          </p:spTgt>
                                        </p:tgtEl>
                                      </p:cBhvr>
                                      <p:to x="100000" y="60000"/>
                                    </p:animScale>
                                    <p:animScale>
                                      <p:cBhvr>
                                        <p:cTn id="30" dur="166" decel="50000">
                                          <p:stCondLst>
                                            <p:cond delay="676"/>
                                          </p:stCondLst>
                                        </p:cTn>
                                        <p:tgtEl>
                                          <p:spTgt spid="3">
                                            <p:txEl>
                                              <p:pRg st="4" end="4"/>
                                            </p:txEl>
                                          </p:spTgt>
                                        </p:tgtEl>
                                      </p:cBhvr>
                                      <p:to x="100000" y="100000"/>
                                    </p:animScale>
                                    <p:animScale>
                                      <p:cBhvr>
                                        <p:cTn id="31" dur="26">
                                          <p:stCondLst>
                                            <p:cond delay="1312"/>
                                          </p:stCondLst>
                                        </p:cTn>
                                        <p:tgtEl>
                                          <p:spTgt spid="3">
                                            <p:txEl>
                                              <p:pRg st="4" end="4"/>
                                            </p:txEl>
                                          </p:spTgt>
                                        </p:tgtEl>
                                      </p:cBhvr>
                                      <p:to x="100000" y="80000"/>
                                    </p:animScale>
                                    <p:animScale>
                                      <p:cBhvr>
                                        <p:cTn id="32" dur="166" decel="50000">
                                          <p:stCondLst>
                                            <p:cond delay="1338"/>
                                          </p:stCondLst>
                                        </p:cTn>
                                        <p:tgtEl>
                                          <p:spTgt spid="3">
                                            <p:txEl>
                                              <p:pRg st="4" end="4"/>
                                            </p:txEl>
                                          </p:spTgt>
                                        </p:tgtEl>
                                      </p:cBhvr>
                                      <p:to x="100000" y="100000"/>
                                    </p:animScale>
                                    <p:animScale>
                                      <p:cBhvr>
                                        <p:cTn id="33" dur="26">
                                          <p:stCondLst>
                                            <p:cond delay="1642"/>
                                          </p:stCondLst>
                                        </p:cTn>
                                        <p:tgtEl>
                                          <p:spTgt spid="3">
                                            <p:txEl>
                                              <p:pRg st="4" end="4"/>
                                            </p:txEl>
                                          </p:spTgt>
                                        </p:tgtEl>
                                      </p:cBhvr>
                                      <p:to x="100000" y="90000"/>
                                    </p:animScale>
                                    <p:animScale>
                                      <p:cBhvr>
                                        <p:cTn id="34" dur="166" decel="50000">
                                          <p:stCondLst>
                                            <p:cond delay="1668"/>
                                          </p:stCondLst>
                                        </p:cTn>
                                        <p:tgtEl>
                                          <p:spTgt spid="3">
                                            <p:txEl>
                                              <p:pRg st="4" end="4"/>
                                            </p:txEl>
                                          </p:spTgt>
                                        </p:tgtEl>
                                      </p:cBhvr>
                                      <p:to x="100000" y="100000"/>
                                    </p:animScale>
                                    <p:animScale>
                                      <p:cBhvr>
                                        <p:cTn id="35" dur="26">
                                          <p:stCondLst>
                                            <p:cond delay="1808"/>
                                          </p:stCondLst>
                                        </p:cTn>
                                        <p:tgtEl>
                                          <p:spTgt spid="3">
                                            <p:txEl>
                                              <p:pRg st="4" end="4"/>
                                            </p:txEl>
                                          </p:spTgt>
                                        </p:tgtEl>
                                      </p:cBhvr>
                                      <p:to x="100000" y="95000"/>
                                    </p:animScale>
                                    <p:animScale>
                                      <p:cBhvr>
                                        <p:cTn id="36"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songhong_2"/>
          <p:cNvPicPr>
            <a:picLocks noChangeAspect="1" noChangeArrowheads="1"/>
          </p:cNvPicPr>
          <p:nvPr/>
        </p:nvPicPr>
        <p:blipFill>
          <a:blip r:embed="rId2">
            <a:lum bright="24000" contrast="-36000"/>
          </a:blip>
          <a:srcRect/>
          <a:stretch>
            <a:fillRect/>
          </a:stretch>
        </p:blipFill>
        <p:spPr bwMode="auto">
          <a:xfrm>
            <a:off x="-152400" y="0"/>
            <a:ext cx="9296400" cy="6972300"/>
          </a:xfrm>
          <a:prstGeom prst="rect">
            <a:avLst/>
          </a:prstGeom>
          <a:noFill/>
        </p:spPr>
      </p:pic>
      <p:sp>
        <p:nvSpPr>
          <p:cNvPr id="15366" name="Text Box 6"/>
          <p:cNvSpPr txBox="1">
            <a:spLocks noChangeArrowheads="1"/>
          </p:cNvSpPr>
          <p:nvPr/>
        </p:nvSpPr>
        <p:spPr bwMode="auto">
          <a:xfrm>
            <a:off x="5486400" y="1143000"/>
            <a:ext cx="2879725" cy="457200"/>
          </a:xfrm>
          <a:prstGeom prst="rect">
            <a:avLst/>
          </a:prstGeom>
          <a:noFill/>
          <a:ln w="9525">
            <a:noFill/>
            <a:miter lim="800000"/>
            <a:headEnd/>
            <a:tailEnd/>
          </a:ln>
          <a:effectLst/>
        </p:spPr>
        <p:txBody>
          <a:bodyPr>
            <a:spAutoFit/>
          </a:bodyPr>
          <a:lstStyle/>
          <a:p>
            <a:pPr>
              <a:spcBef>
                <a:spcPct val="50000"/>
              </a:spcBef>
            </a:pPr>
            <a:endParaRPr lang="en-US" sz="2400" b="1">
              <a:solidFill>
                <a:srgbClr val="003366"/>
              </a:solidFill>
              <a:latin typeface="Arial" charset="0"/>
            </a:endParaRPr>
          </a:p>
        </p:txBody>
      </p:sp>
      <p:sp>
        <p:nvSpPr>
          <p:cNvPr id="15367" name="Rectangle 7"/>
          <p:cNvSpPr>
            <a:spLocks noChangeArrowheads="1"/>
          </p:cNvSpPr>
          <p:nvPr/>
        </p:nvSpPr>
        <p:spPr bwMode="auto">
          <a:xfrm>
            <a:off x="381000" y="304800"/>
            <a:ext cx="3778250" cy="579438"/>
          </a:xfrm>
          <a:prstGeom prst="rect">
            <a:avLst/>
          </a:prstGeom>
          <a:noFill/>
          <a:ln w="9525">
            <a:noFill/>
            <a:miter lim="800000"/>
            <a:headEnd/>
            <a:tailEnd/>
          </a:ln>
          <a:effectLst/>
        </p:spPr>
        <p:txBody>
          <a:bodyPr>
            <a:spAutoFit/>
          </a:bodyPr>
          <a:lstStyle/>
          <a:p>
            <a:pPr algn="just"/>
            <a:endParaRPr lang="en-US" sz="3200" b="1">
              <a:solidFill>
                <a:srgbClr val="A50021"/>
              </a:solidFill>
              <a:latin typeface="VNI-Times" pitchFamily="2" charset="0"/>
            </a:endParaRPr>
          </a:p>
        </p:txBody>
      </p:sp>
      <p:sp>
        <p:nvSpPr>
          <p:cNvPr id="15369" name="Rectangle 9"/>
          <p:cNvSpPr>
            <a:spLocks noChangeArrowheads="1"/>
          </p:cNvSpPr>
          <p:nvPr/>
        </p:nvSpPr>
        <p:spPr bwMode="auto">
          <a:xfrm>
            <a:off x="838200" y="304800"/>
            <a:ext cx="7315200" cy="369332"/>
          </a:xfrm>
          <a:prstGeom prst="rect">
            <a:avLst/>
          </a:prstGeom>
          <a:noFill/>
          <a:ln w="9525">
            <a:noFill/>
            <a:miter lim="800000"/>
            <a:headEnd/>
            <a:tailEnd/>
          </a:ln>
          <a:effectLst/>
        </p:spPr>
        <p:txBody>
          <a:bodyPr>
            <a:spAutoFit/>
          </a:bodyPr>
          <a:lstStyle/>
          <a:p>
            <a:pPr algn="ctr"/>
            <a:endParaRPr lang="en-US" b="1" i="1">
              <a:solidFill>
                <a:srgbClr val="0000CC"/>
              </a:solidFill>
            </a:endParaRPr>
          </a:p>
        </p:txBody>
      </p:sp>
      <p:sp>
        <p:nvSpPr>
          <p:cNvPr id="15370" name="Rectangle 10"/>
          <p:cNvSpPr>
            <a:spLocks noChangeArrowheads="1"/>
          </p:cNvSpPr>
          <p:nvPr/>
        </p:nvSpPr>
        <p:spPr bwMode="auto">
          <a:xfrm>
            <a:off x="0" y="2209800"/>
            <a:ext cx="8458200" cy="2554545"/>
          </a:xfrm>
          <a:prstGeom prst="rect">
            <a:avLst/>
          </a:prstGeom>
          <a:noFill/>
          <a:ln w="9525">
            <a:noFill/>
            <a:miter lim="800000"/>
            <a:headEnd/>
            <a:tailEnd/>
          </a:ln>
          <a:effectLst/>
        </p:spPr>
        <p:txBody>
          <a:bodyPr wrap="square">
            <a:spAutoFit/>
          </a:bodyPr>
          <a:lstStyle/>
          <a:p>
            <a:pPr algn="ctr"/>
            <a:r>
              <a:rPr lang="en-US" sz="4000">
                <a:solidFill>
                  <a:srgbClr val="FF0000"/>
                </a:solidFill>
              </a:rPr>
              <a:t>III. XÁC ĐỊNH GIỌNG </a:t>
            </a:r>
            <a:r>
              <a:rPr lang="en-US" sz="4000" smtClean="0">
                <a:solidFill>
                  <a:srgbClr val="FF0000"/>
                </a:solidFill>
              </a:rPr>
              <a:t>ĐIỆU </a:t>
            </a:r>
            <a:r>
              <a:rPr lang="en-US" sz="4000">
                <a:solidFill>
                  <a:srgbClr val="FF0000"/>
                </a:solidFill>
              </a:rPr>
              <a:t>PHÙ HỢP TRONG VĂN NGHỊ LUẬN</a:t>
            </a:r>
          </a:p>
          <a:p>
            <a:endParaRPr lang="en-US" sz="4000"/>
          </a:p>
          <a:p>
            <a:r>
              <a:rPr lang="en-US" sz="4000" b="1" i="1"/>
              <a:t>1. </a:t>
            </a:r>
            <a:r>
              <a:rPr lang="en-US" sz="4000" b="1" i="1" u="sng"/>
              <a:t>Bài tập 1</a:t>
            </a:r>
            <a:r>
              <a:rPr lang="en-US" sz="4000" b="1" i="1"/>
              <a:t> (Sgk/ 155 )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1000" fill="hold"/>
                                        <p:tgtEl>
                                          <p:spTgt spid="15362"/>
                                        </p:tgtEl>
                                        <p:attrNameLst>
                                          <p:attrName>ppt_w</p:attrName>
                                        </p:attrNameLst>
                                      </p:cBhvr>
                                      <p:tavLst>
                                        <p:tav tm="0">
                                          <p:val>
                                            <p:strVal val="#ppt_w+.3"/>
                                          </p:val>
                                        </p:tav>
                                        <p:tav tm="100000">
                                          <p:val>
                                            <p:strVal val="#ppt_w"/>
                                          </p:val>
                                        </p:tav>
                                      </p:tavLst>
                                    </p:anim>
                                    <p:anim calcmode="lin" valueType="num">
                                      <p:cBhvr>
                                        <p:cTn id="8" dur="1000" fill="hold"/>
                                        <p:tgtEl>
                                          <p:spTgt spid="15362"/>
                                        </p:tgtEl>
                                        <p:attrNameLst>
                                          <p:attrName>ppt_h</p:attrName>
                                        </p:attrNameLst>
                                      </p:cBhvr>
                                      <p:tavLst>
                                        <p:tav tm="0">
                                          <p:val>
                                            <p:strVal val="#ppt_h"/>
                                          </p:val>
                                        </p:tav>
                                        <p:tav tm="100000">
                                          <p:val>
                                            <p:strVal val="#ppt_h"/>
                                          </p:val>
                                        </p:tav>
                                      </p:tavLst>
                                    </p:anim>
                                    <p:animEffect transition="in" filter="fade">
                                      <p:cBhvr>
                                        <p:cTn id="9" dur="1000"/>
                                        <p:tgtEl>
                                          <p:spTgt spid="15362"/>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nodePh="1">
                                  <p:stCondLst>
                                    <p:cond delay="0"/>
                                  </p:stCondLst>
                                  <p:endCondLst>
                                    <p:cond evt="begin" delay="0">
                                      <p:tn val="12"/>
                                    </p:cond>
                                  </p:endCondLst>
                                  <p:childTnLst>
                                    <p:set>
                                      <p:cBhvr>
                                        <p:cTn id="13" dur="1" fill="hold">
                                          <p:stCondLst>
                                            <p:cond delay="0"/>
                                          </p:stCondLst>
                                        </p:cTn>
                                        <p:tgtEl>
                                          <p:spTgt spid="15369">
                                            <p:txEl>
                                              <p:pRg st="0" end="0"/>
                                            </p:txEl>
                                          </p:spTgt>
                                        </p:tgtEl>
                                        <p:attrNameLst>
                                          <p:attrName>style.visibility</p:attrName>
                                        </p:attrNameLst>
                                      </p:cBhvr>
                                      <p:to>
                                        <p:strVal val="visible"/>
                                      </p:to>
                                    </p:set>
                                    <p:animEffect transition="in" filter="blinds(horizontal)">
                                      <p:cBhvr>
                                        <p:cTn id="14" dur="500"/>
                                        <p:tgtEl>
                                          <p:spTgt spid="1536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1" fill="hold">
                                          <p:stCondLst>
                                            <p:cond delay="0"/>
                                          </p:stCondLst>
                                        </p:cTn>
                                        <p:tgtEl>
                                          <p:spTgt spid="15370">
                                            <p:txEl>
                                              <p:pRg st="0" end="0"/>
                                            </p:txEl>
                                          </p:spTgt>
                                        </p:tgtEl>
                                        <p:attrNameLst>
                                          <p:attrName>style.visibility</p:attrName>
                                        </p:attrNameLst>
                                      </p:cBhvr>
                                      <p:to>
                                        <p:strVal val="visible"/>
                                      </p:to>
                                    </p:set>
                                    <p:anim calcmode="lin" valueType="num">
                                      <p:cBhvr additive="base">
                                        <p:cTn id="19" dur="5000" fill="hold"/>
                                        <p:tgtEl>
                                          <p:spTgt spid="15370">
                                            <p:txEl>
                                              <p:pRg st="0" end="0"/>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153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370">
                                            <p:txEl>
                                              <p:pRg st="2" end="2"/>
                                            </p:txEl>
                                          </p:spTgt>
                                        </p:tgtEl>
                                        <p:attrNameLst>
                                          <p:attrName>style.visibility</p:attrName>
                                        </p:attrNameLst>
                                      </p:cBhvr>
                                      <p:to>
                                        <p:strVal val="visible"/>
                                      </p:to>
                                    </p:set>
                                    <p:anim calcmode="lin" valueType="num">
                                      <p:cBhvr additive="base">
                                        <p:cTn id="25" dur="500" fill="hold"/>
                                        <p:tgtEl>
                                          <p:spTgt spid="15370">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7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616089"/>
            <a:ext cx="8712968" cy="5632311"/>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3600" b="1" i="1" smtClean="0"/>
              <a:t>1. </a:t>
            </a:r>
            <a:r>
              <a:rPr lang="en-US" sz="3600" b="1" i="1" u="sng" smtClean="0"/>
              <a:t>Bài tập 1</a:t>
            </a:r>
            <a:r>
              <a:rPr lang="en-US" sz="3600" b="1" i="1" smtClean="0"/>
              <a:t>  ( a ) (Sgk/ 155 )</a:t>
            </a:r>
          </a:p>
          <a:p>
            <a:pPr algn="ctr"/>
            <a:endParaRPr lang="vi-VN" sz="3600">
              <a:latin typeface="Times New Roman" pitchFamily="18" charset="0"/>
              <a:cs typeface="Times New Roman" pitchFamily="18" charset="0"/>
            </a:endParaRPr>
          </a:p>
          <a:p>
            <a:pPr algn="just"/>
            <a:r>
              <a:rPr lang="vi-VN" sz="3600">
                <a:latin typeface="Times New Roman" pitchFamily="18" charset="0"/>
                <a:cs typeface="Times New Roman" pitchFamily="18" charset="0"/>
              </a:rPr>
              <a:t> </a:t>
            </a:r>
            <a:r>
              <a:rPr lang="en-US" sz="3600" smtClean="0">
                <a:solidFill>
                  <a:srgbClr val="FF0000"/>
                </a:solidFill>
              </a:rPr>
              <a:t>* Đối tượng và nội dung 2 đoạn khác nhau:</a:t>
            </a:r>
          </a:p>
          <a:p>
            <a:pPr algn="just"/>
            <a:r>
              <a:rPr lang="en-US" sz="3600" smtClean="0">
                <a:solidFill>
                  <a:srgbClr val="FF0000"/>
                </a:solidFill>
              </a:rPr>
              <a:t>- Đoạn 1: tố cáo tội ác thực dân Pháp đối với nhân dân ta</a:t>
            </a:r>
          </a:p>
          <a:p>
            <a:pPr algn="just"/>
            <a:r>
              <a:rPr lang="en-US" sz="3600" smtClean="0">
                <a:solidFill>
                  <a:srgbClr val="FF0000"/>
                </a:solidFill>
              </a:rPr>
              <a:t>- Đoạn 2: nhận xét về giá trị tư tưởng của thơ Hàn Mặc Tử</a:t>
            </a:r>
          </a:p>
          <a:p>
            <a:pPr algn="just"/>
            <a:r>
              <a:rPr lang="en-US" sz="3600" smtClean="0">
                <a:solidFill>
                  <a:srgbClr val="FF0000"/>
                </a:solidFill>
              </a:rPr>
              <a:t>* Điểm tương đồng về giọng điệu: hùng hồn, dứt khoát, trang nghiêm</a:t>
            </a:r>
          </a:p>
          <a:p>
            <a:endParaRPr lang="vi-VN" sz="3600">
              <a:latin typeface="Times New Roman" pitchFamily="18" charset="0"/>
              <a:cs typeface="Times New Roman" pitchFamily="18" charset="0"/>
            </a:endParaRPr>
          </a:p>
        </p:txBody>
      </p:sp>
    </p:spTree>
    <p:extLst>
      <p:ext uri="{BB962C8B-B14F-4D97-AF65-F5344CB8AC3E}">
        <p14:creationId xmlns:p14="http://schemas.microsoft.com/office/powerpoint/2010/main" xmlns="" val="154934043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down)">
                                      <p:cBhvr>
                                        <p:cTn id="25" dur="580">
                                          <p:stCondLst>
                                            <p:cond delay="0"/>
                                          </p:stCondLst>
                                        </p:cTn>
                                        <p:tgtEl>
                                          <p:spTgt spid="3">
                                            <p:txEl>
                                              <p:pRg st="3" end="3"/>
                                            </p:txEl>
                                          </p:spTgt>
                                        </p:tgtEl>
                                      </p:cBhvr>
                                    </p:animEffect>
                                    <p:anim calcmode="lin" valueType="num">
                                      <p:cBhvr>
                                        <p:cTn id="2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3" end="3"/>
                                            </p:txEl>
                                          </p:spTgt>
                                        </p:tgtEl>
                                      </p:cBhvr>
                                      <p:to x="100000" y="60000"/>
                                    </p:animScale>
                                    <p:animScale>
                                      <p:cBhvr>
                                        <p:cTn id="32" dur="166" decel="50000">
                                          <p:stCondLst>
                                            <p:cond delay="676"/>
                                          </p:stCondLst>
                                        </p:cTn>
                                        <p:tgtEl>
                                          <p:spTgt spid="3">
                                            <p:txEl>
                                              <p:pRg st="3" end="3"/>
                                            </p:txEl>
                                          </p:spTgt>
                                        </p:tgtEl>
                                      </p:cBhvr>
                                      <p:to x="100000" y="100000"/>
                                    </p:animScale>
                                    <p:animScale>
                                      <p:cBhvr>
                                        <p:cTn id="33" dur="26">
                                          <p:stCondLst>
                                            <p:cond delay="1312"/>
                                          </p:stCondLst>
                                        </p:cTn>
                                        <p:tgtEl>
                                          <p:spTgt spid="3">
                                            <p:txEl>
                                              <p:pRg st="3" end="3"/>
                                            </p:txEl>
                                          </p:spTgt>
                                        </p:tgtEl>
                                      </p:cBhvr>
                                      <p:to x="100000" y="80000"/>
                                    </p:animScale>
                                    <p:animScale>
                                      <p:cBhvr>
                                        <p:cTn id="34" dur="166" decel="50000">
                                          <p:stCondLst>
                                            <p:cond delay="1338"/>
                                          </p:stCondLst>
                                        </p:cTn>
                                        <p:tgtEl>
                                          <p:spTgt spid="3">
                                            <p:txEl>
                                              <p:pRg st="3" end="3"/>
                                            </p:txEl>
                                          </p:spTgt>
                                        </p:tgtEl>
                                      </p:cBhvr>
                                      <p:to x="100000" y="100000"/>
                                    </p:animScale>
                                    <p:animScale>
                                      <p:cBhvr>
                                        <p:cTn id="35" dur="26">
                                          <p:stCondLst>
                                            <p:cond delay="1642"/>
                                          </p:stCondLst>
                                        </p:cTn>
                                        <p:tgtEl>
                                          <p:spTgt spid="3">
                                            <p:txEl>
                                              <p:pRg st="3" end="3"/>
                                            </p:txEl>
                                          </p:spTgt>
                                        </p:tgtEl>
                                      </p:cBhvr>
                                      <p:to x="100000" y="90000"/>
                                    </p:animScale>
                                    <p:animScale>
                                      <p:cBhvr>
                                        <p:cTn id="36" dur="166" decel="50000">
                                          <p:stCondLst>
                                            <p:cond delay="1668"/>
                                          </p:stCondLst>
                                        </p:cTn>
                                        <p:tgtEl>
                                          <p:spTgt spid="3">
                                            <p:txEl>
                                              <p:pRg st="3" end="3"/>
                                            </p:txEl>
                                          </p:spTgt>
                                        </p:tgtEl>
                                      </p:cBhvr>
                                      <p:to x="100000" y="100000"/>
                                    </p:animScale>
                                    <p:animScale>
                                      <p:cBhvr>
                                        <p:cTn id="37" dur="26">
                                          <p:stCondLst>
                                            <p:cond delay="1808"/>
                                          </p:stCondLst>
                                        </p:cTn>
                                        <p:tgtEl>
                                          <p:spTgt spid="3">
                                            <p:txEl>
                                              <p:pRg st="3" end="3"/>
                                            </p:txEl>
                                          </p:spTgt>
                                        </p:tgtEl>
                                      </p:cBhvr>
                                      <p:to x="100000" y="95000"/>
                                    </p:animScale>
                                    <p:animScale>
                                      <p:cBhvr>
                                        <p:cTn id="38" dur="166" decel="50000">
                                          <p:stCondLst>
                                            <p:cond delay="1834"/>
                                          </p:stCondLst>
                                        </p:cTn>
                                        <p:tgtEl>
                                          <p:spTgt spid="3">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down)">
                                      <p:cBhvr>
                                        <p:cTn id="43" dur="580">
                                          <p:stCondLst>
                                            <p:cond delay="0"/>
                                          </p:stCondLst>
                                        </p:cTn>
                                        <p:tgtEl>
                                          <p:spTgt spid="3">
                                            <p:txEl>
                                              <p:pRg st="4" end="4"/>
                                            </p:txEl>
                                          </p:spTgt>
                                        </p:tgtEl>
                                      </p:cBhvr>
                                    </p:animEffect>
                                    <p:anim calcmode="lin" valueType="num">
                                      <p:cBhvr>
                                        <p:cTn id="4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4" end="4"/>
                                            </p:txEl>
                                          </p:spTgt>
                                        </p:tgtEl>
                                      </p:cBhvr>
                                      <p:to x="100000" y="60000"/>
                                    </p:animScale>
                                    <p:animScale>
                                      <p:cBhvr>
                                        <p:cTn id="50" dur="166" decel="50000">
                                          <p:stCondLst>
                                            <p:cond delay="676"/>
                                          </p:stCondLst>
                                        </p:cTn>
                                        <p:tgtEl>
                                          <p:spTgt spid="3">
                                            <p:txEl>
                                              <p:pRg st="4" end="4"/>
                                            </p:txEl>
                                          </p:spTgt>
                                        </p:tgtEl>
                                      </p:cBhvr>
                                      <p:to x="100000" y="100000"/>
                                    </p:animScale>
                                    <p:animScale>
                                      <p:cBhvr>
                                        <p:cTn id="51" dur="26">
                                          <p:stCondLst>
                                            <p:cond delay="1312"/>
                                          </p:stCondLst>
                                        </p:cTn>
                                        <p:tgtEl>
                                          <p:spTgt spid="3">
                                            <p:txEl>
                                              <p:pRg st="4" end="4"/>
                                            </p:txEl>
                                          </p:spTgt>
                                        </p:tgtEl>
                                      </p:cBhvr>
                                      <p:to x="100000" y="80000"/>
                                    </p:animScale>
                                    <p:animScale>
                                      <p:cBhvr>
                                        <p:cTn id="52" dur="166" decel="50000">
                                          <p:stCondLst>
                                            <p:cond delay="1338"/>
                                          </p:stCondLst>
                                        </p:cTn>
                                        <p:tgtEl>
                                          <p:spTgt spid="3">
                                            <p:txEl>
                                              <p:pRg st="4" end="4"/>
                                            </p:txEl>
                                          </p:spTgt>
                                        </p:tgtEl>
                                      </p:cBhvr>
                                      <p:to x="100000" y="100000"/>
                                    </p:animScale>
                                    <p:animScale>
                                      <p:cBhvr>
                                        <p:cTn id="53" dur="26">
                                          <p:stCondLst>
                                            <p:cond delay="1642"/>
                                          </p:stCondLst>
                                        </p:cTn>
                                        <p:tgtEl>
                                          <p:spTgt spid="3">
                                            <p:txEl>
                                              <p:pRg st="4" end="4"/>
                                            </p:txEl>
                                          </p:spTgt>
                                        </p:tgtEl>
                                      </p:cBhvr>
                                      <p:to x="100000" y="90000"/>
                                    </p:animScale>
                                    <p:animScale>
                                      <p:cBhvr>
                                        <p:cTn id="54" dur="166" decel="50000">
                                          <p:stCondLst>
                                            <p:cond delay="1668"/>
                                          </p:stCondLst>
                                        </p:cTn>
                                        <p:tgtEl>
                                          <p:spTgt spid="3">
                                            <p:txEl>
                                              <p:pRg st="4" end="4"/>
                                            </p:txEl>
                                          </p:spTgt>
                                        </p:tgtEl>
                                      </p:cBhvr>
                                      <p:to x="100000" y="100000"/>
                                    </p:animScale>
                                    <p:animScale>
                                      <p:cBhvr>
                                        <p:cTn id="55" dur="26">
                                          <p:stCondLst>
                                            <p:cond delay="1808"/>
                                          </p:stCondLst>
                                        </p:cTn>
                                        <p:tgtEl>
                                          <p:spTgt spid="3">
                                            <p:txEl>
                                              <p:pRg st="4" end="4"/>
                                            </p:txEl>
                                          </p:spTgt>
                                        </p:tgtEl>
                                      </p:cBhvr>
                                      <p:to x="100000" y="95000"/>
                                    </p:animScale>
                                    <p:animScale>
                                      <p:cBhvr>
                                        <p:cTn id="56" dur="166" decel="50000">
                                          <p:stCondLst>
                                            <p:cond delay="1834"/>
                                          </p:stCondLst>
                                        </p:cTn>
                                        <p:tgtEl>
                                          <p:spTgt spid="3">
                                            <p:txEl>
                                              <p:pRg st="4" end="4"/>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Effect transition="in" filter="wipe(down)">
                                      <p:cBhvr>
                                        <p:cTn id="61" dur="580">
                                          <p:stCondLst>
                                            <p:cond delay="0"/>
                                          </p:stCondLst>
                                        </p:cTn>
                                        <p:tgtEl>
                                          <p:spTgt spid="3">
                                            <p:txEl>
                                              <p:pRg st="5" end="5"/>
                                            </p:txEl>
                                          </p:spTgt>
                                        </p:tgtEl>
                                      </p:cBhvr>
                                    </p:animEffect>
                                    <p:anim calcmode="lin" valueType="num">
                                      <p:cBhvr>
                                        <p:cTn id="62"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5" end="5"/>
                                            </p:txEl>
                                          </p:spTgt>
                                        </p:tgtEl>
                                      </p:cBhvr>
                                      <p:to x="100000" y="60000"/>
                                    </p:animScale>
                                    <p:animScale>
                                      <p:cBhvr>
                                        <p:cTn id="68" dur="166" decel="50000">
                                          <p:stCondLst>
                                            <p:cond delay="676"/>
                                          </p:stCondLst>
                                        </p:cTn>
                                        <p:tgtEl>
                                          <p:spTgt spid="3">
                                            <p:txEl>
                                              <p:pRg st="5" end="5"/>
                                            </p:txEl>
                                          </p:spTgt>
                                        </p:tgtEl>
                                      </p:cBhvr>
                                      <p:to x="100000" y="100000"/>
                                    </p:animScale>
                                    <p:animScale>
                                      <p:cBhvr>
                                        <p:cTn id="69" dur="26">
                                          <p:stCondLst>
                                            <p:cond delay="1312"/>
                                          </p:stCondLst>
                                        </p:cTn>
                                        <p:tgtEl>
                                          <p:spTgt spid="3">
                                            <p:txEl>
                                              <p:pRg st="5" end="5"/>
                                            </p:txEl>
                                          </p:spTgt>
                                        </p:tgtEl>
                                      </p:cBhvr>
                                      <p:to x="100000" y="80000"/>
                                    </p:animScale>
                                    <p:animScale>
                                      <p:cBhvr>
                                        <p:cTn id="70" dur="166" decel="50000">
                                          <p:stCondLst>
                                            <p:cond delay="1338"/>
                                          </p:stCondLst>
                                        </p:cTn>
                                        <p:tgtEl>
                                          <p:spTgt spid="3">
                                            <p:txEl>
                                              <p:pRg st="5" end="5"/>
                                            </p:txEl>
                                          </p:spTgt>
                                        </p:tgtEl>
                                      </p:cBhvr>
                                      <p:to x="100000" y="100000"/>
                                    </p:animScale>
                                    <p:animScale>
                                      <p:cBhvr>
                                        <p:cTn id="71" dur="26">
                                          <p:stCondLst>
                                            <p:cond delay="1642"/>
                                          </p:stCondLst>
                                        </p:cTn>
                                        <p:tgtEl>
                                          <p:spTgt spid="3">
                                            <p:txEl>
                                              <p:pRg st="5" end="5"/>
                                            </p:txEl>
                                          </p:spTgt>
                                        </p:tgtEl>
                                      </p:cBhvr>
                                      <p:to x="100000" y="90000"/>
                                    </p:animScale>
                                    <p:animScale>
                                      <p:cBhvr>
                                        <p:cTn id="72" dur="166" decel="50000">
                                          <p:stCondLst>
                                            <p:cond delay="1668"/>
                                          </p:stCondLst>
                                        </p:cTn>
                                        <p:tgtEl>
                                          <p:spTgt spid="3">
                                            <p:txEl>
                                              <p:pRg st="5" end="5"/>
                                            </p:txEl>
                                          </p:spTgt>
                                        </p:tgtEl>
                                      </p:cBhvr>
                                      <p:to x="100000" y="100000"/>
                                    </p:animScale>
                                    <p:animScale>
                                      <p:cBhvr>
                                        <p:cTn id="73" dur="26">
                                          <p:stCondLst>
                                            <p:cond delay="1808"/>
                                          </p:stCondLst>
                                        </p:cTn>
                                        <p:tgtEl>
                                          <p:spTgt spid="3">
                                            <p:txEl>
                                              <p:pRg st="5" end="5"/>
                                            </p:txEl>
                                          </p:spTgt>
                                        </p:tgtEl>
                                      </p:cBhvr>
                                      <p:to x="100000" y="95000"/>
                                    </p:animScale>
                                    <p:animScale>
                                      <p:cBhvr>
                                        <p:cTn id="74"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219200" y="914400"/>
            <a:ext cx="6642100" cy="533400"/>
          </a:xfrm>
        </p:spPr>
        <p:style>
          <a:lnRef idx="1">
            <a:schemeClr val="accent5"/>
          </a:lnRef>
          <a:fillRef idx="2">
            <a:schemeClr val="accent5"/>
          </a:fillRef>
          <a:effectRef idx="1">
            <a:schemeClr val="accent5"/>
          </a:effectRef>
          <a:fontRef idx="minor">
            <a:schemeClr val="dk1"/>
          </a:fontRef>
        </p:style>
        <p:txBody>
          <a:bodyPr/>
          <a:lstStyle/>
          <a:p>
            <a:r>
              <a:rPr lang="en-US" sz="2800">
                <a:latin typeface="Times New Roman" pitchFamily="18" charset="0"/>
              </a:rPr>
              <a:t>* Nét đặc trưng riêng biệt của từng đoạn</a:t>
            </a:r>
          </a:p>
        </p:txBody>
      </p:sp>
      <p:sp>
        <p:nvSpPr>
          <p:cNvPr id="11268" name="Rectangle 4"/>
          <p:cNvSpPr>
            <a:spLocks noGrp="1" noChangeArrowheads="1"/>
          </p:cNvSpPr>
          <p:nvPr>
            <p:ph sz="half" idx="1"/>
          </p:nvPr>
        </p:nvSpPr>
        <p:spPr>
          <a:xfrm>
            <a:off x="609600" y="1676400"/>
            <a:ext cx="3771900" cy="4648200"/>
          </a:xfrm>
        </p:spPr>
        <p:style>
          <a:lnRef idx="1">
            <a:schemeClr val="accent4"/>
          </a:lnRef>
          <a:fillRef idx="2">
            <a:schemeClr val="accent4"/>
          </a:fillRef>
          <a:effectRef idx="1">
            <a:schemeClr val="accent4"/>
          </a:effectRef>
          <a:fontRef idx="minor">
            <a:schemeClr val="dk1"/>
          </a:fontRef>
        </p:style>
        <p:txBody>
          <a:bodyPr/>
          <a:lstStyle/>
          <a:p>
            <a:pPr>
              <a:buFontTx/>
              <a:buNone/>
            </a:pPr>
            <a:r>
              <a:rPr lang="en-US">
                <a:latin typeface="Times New Roman" pitchFamily="18" charset="0"/>
              </a:rPr>
              <a:t>             ĐOẠN 1</a:t>
            </a:r>
          </a:p>
          <a:p>
            <a:pPr>
              <a:buFontTx/>
              <a:buChar char="-"/>
            </a:pPr>
            <a:r>
              <a:rPr lang="en-US">
                <a:latin typeface="Times New Roman" pitchFamily="18" charset="0"/>
              </a:rPr>
              <a:t>Thái độ căm thù trước tội ác của thực dân Pháp, thể hiện qua:</a:t>
            </a:r>
          </a:p>
          <a:p>
            <a:pPr>
              <a:buFontTx/>
              <a:buNone/>
            </a:pPr>
            <a:r>
              <a:rPr lang="en-US">
                <a:latin typeface="Times New Roman" pitchFamily="18" charset="0"/>
              </a:rPr>
              <a:t>+ Cách xưng hô: </a:t>
            </a:r>
            <a:r>
              <a:rPr lang="en-US" i="1">
                <a:solidFill>
                  <a:srgbClr val="FF0000"/>
                </a:solidFill>
                <a:latin typeface="Times New Roman" pitchFamily="18" charset="0"/>
              </a:rPr>
              <a:t>bọn, chúng</a:t>
            </a:r>
          </a:p>
          <a:p>
            <a:pPr>
              <a:buFontTx/>
              <a:buNone/>
            </a:pPr>
            <a:r>
              <a:rPr lang="en-US" i="1">
                <a:latin typeface="Times New Roman" pitchFamily="18" charset="0"/>
              </a:rPr>
              <a:t>+ </a:t>
            </a:r>
            <a:r>
              <a:rPr lang="en-US">
                <a:latin typeface="Times New Roman" pitchFamily="18" charset="0"/>
              </a:rPr>
              <a:t>Sử dụng câu ngắn, kết cấu giống nhau</a:t>
            </a:r>
          </a:p>
        </p:txBody>
      </p:sp>
      <p:sp>
        <p:nvSpPr>
          <p:cNvPr id="11269" name="Rectangle 5"/>
          <p:cNvSpPr>
            <a:spLocks noGrp="1" noChangeArrowheads="1"/>
          </p:cNvSpPr>
          <p:nvPr>
            <p:ph sz="half" idx="2"/>
          </p:nvPr>
        </p:nvSpPr>
        <p:spPr>
          <a:xfrm>
            <a:off x="4572000" y="1676400"/>
            <a:ext cx="3771900" cy="4648200"/>
          </a:xfrm>
        </p:spPr>
        <p:style>
          <a:lnRef idx="1">
            <a:schemeClr val="accent5"/>
          </a:lnRef>
          <a:fillRef idx="2">
            <a:schemeClr val="accent5"/>
          </a:fillRef>
          <a:effectRef idx="1">
            <a:schemeClr val="accent5"/>
          </a:effectRef>
          <a:fontRef idx="minor">
            <a:schemeClr val="dk1"/>
          </a:fontRef>
        </p:style>
        <p:txBody>
          <a:bodyPr/>
          <a:lstStyle/>
          <a:p>
            <a:pPr>
              <a:buFontTx/>
              <a:buNone/>
            </a:pPr>
            <a:r>
              <a:rPr lang="en-US">
                <a:latin typeface="Times New Roman" pitchFamily="18" charset="0"/>
              </a:rPr>
              <a:t>             ĐOẠN 2</a:t>
            </a:r>
          </a:p>
          <a:p>
            <a:pPr>
              <a:buFontTx/>
              <a:buChar char="-"/>
            </a:pPr>
            <a:r>
              <a:rPr lang="en-US">
                <a:latin typeface="Times New Roman" pitchFamily="18" charset="0"/>
              </a:rPr>
              <a:t>Diễn đạt theo kiểu phân đề:</a:t>
            </a:r>
          </a:p>
          <a:p>
            <a:pPr>
              <a:buFontTx/>
              <a:buNone/>
            </a:pPr>
            <a:r>
              <a:rPr lang="en-US">
                <a:latin typeface="Times New Roman" pitchFamily="18" charset="0"/>
              </a:rPr>
              <a:t>+ Tạo không khí đối thoại, trao đổi đồng thời thể hiện sự khẳng định dứt khoát của tác giả</a:t>
            </a:r>
          </a:p>
          <a:p>
            <a:pPr>
              <a:buFontTx/>
              <a:buNone/>
            </a:pPr>
            <a:r>
              <a:rPr lang="en-US">
                <a:latin typeface="Times New Roman" pitchFamily="18" charset="0"/>
              </a:rPr>
              <a:t>+ Cách xưng hô thân mật: </a:t>
            </a:r>
            <a:r>
              <a:rPr lang="en-US" i="1">
                <a:solidFill>
                  <a:srgbClr val="FF0000"/>
                </a:solidFill>
                <a:latin typeface="Times New Roman" pitchFamily="18" charset="0"/>
              </a:rPr>
              <a:t>anh</a:t>
            </a:r>
            <a:endParaRPr lang="en-US">
              <a:solidFill>
                <a:srgbClr val="FF0000"/>
              </a:solidFill>
              <a:latin typeface="Times New Roman" pitchFamily="18" charset="0"/>
            </a:endParaRPr>
          </a:p>
        </p:txBody>
      </p:sp>
      <p:sp>
        <p:nvSpPr>
          <p:cNvPr id="11270" name="Rectangle 6"/>
          <p:cNvSpPr>
            <a:spLocks noChangeArrowheads="1"/>
          </p:cNvSpPr>
          <p:nvPr/>
        </p:nvSpPr>
        <p:spPr bwMode="auto">
          <a:xfrm>
            <a:off x="2743200" y="228600"/>
            <a:ext cx="4567276" cy="584775"/>
          </a:xfrm>
          <a:prstGeom prst="rect">
            <a:avLst/>
          </a:prstGeom>
          <a:noFill/>
          <a:ln w="9525">
            <a:noFill/>
            <a:miter lim="800000"/>
            <a:headEnd/>
            <a:tailEnd/>
          </a:ln>
          <a:effectLst/>
        </p:spPr>
        <p:txBody>
          <a:bodyPr wrap="none">
            <a:spAutoFit/>
          </a:bodyPr>
          <a:lstStyle/>
          <a:p>
            <a:r>
              <a:rPr lang="en-US" sz="3200" b="1" i="1"/>
              <a:t>1. </a:t>
            </a:r>
            <a:r>
              <a:rPr lang="en-US" sz="3200" b="1" i="1" u="sng"/>
              <a:t>Bài tập 1</a:t>
            </a:r>
            <a:r>
              <a:rPr lang="en-US" sz="3200" b="1" i="1"/>
              <a:t> </a:t>
            </a:r>
            <a:r>
              <a:rPr lang="en-US" sz="3200" b="1" i="1" smtClean="0"/>
              <a:t> a. (Sgk</a:t>
            </a:r>
            <a:r>
              <a:rPr lang="en-US" sz="3200" b="1" i="1"/>
              <a:t>/ 155 )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box(in)">
                                      <p:cBhvr>
                                        <p:cTn id="7" dur="5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11268"/>
                                        </p:tgtEl>
                                        <p:attrNameLst>
                                          <p:attrName>style.visibility</p:attrName>
                                        </p:attrNameLst>
                                      </p:cBhvr>
                                      <p:to>
                                        <p:strVal val="visible"/>
                                      </p:to>
                                    </p:set>
                                    <p:animEffect transition="in" filter="plus(in)">
                                      <p:cBhvr>
                                        <p:cTn id="12" dur="2000"/>
                                        <p:tgtEl>
                                          <p:spTgt spid="1126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1269"/>
                                        </p:tgtEl>
                                        <p:attrNameLst>
                                          <p:attrName>style.visibility</p:attrName>
                                        </p:attrNameLst>
                                      </p:cBhvr>
                                      <p:to>
                                        <p:strVal val="visible"/>
                                      </p:to>
                                    </p:set>
                                    <p:animEffect transition="in" filter="strips(downLeft)">
                                      <p:cBhvr>
                                        <p:cTn id="17" dur="500"/>
                                        <p:tgtEl>
                                          <p:spTgt spid="11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p:bldP spid="11268" grpId="0" animBg="1"/>
      <p:bldP spid="1126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463308"/>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3600" b="1" i="1" smtClean="0"/>
              <a:t>1. </a:t>
            </a:r>
            <a:r>
              <a:rPr lang="en-US" sz="3600" b="1" i="1" u="sng" smtClean="0"/>
              <a:t>Bài tập 1</a:t>
            </a:r>
            <a:r>
              <a:rPr lang="en-US" sz="3600" b="1" i="1" smtClean="0"/>
              <a:t>  ( b) (Sgk/ 155 )</a:t>
            </a:r>
          </a:p>
          <a:p>
            <a:pPr algn="ctr"/>
            <a:endParaRPr lang="vi-VN" sz="3600">
              <a:latin typeface="Times New Roman" pitchFamily="18" charset="0"/>
              <a:cs typeface="Times New Roman" pitchFamily="18" charset="0"/>
            </a:endParaRPr>
          </a:p>
          <a:p>
            <a:pPr algn="just">
              <a:spcBef>
                <a:spcPct val="50000"/>
              </a:spcBef>
            </a:pPr>
            <a:r>
              <a:rPr lang="vi-VN" sz="3600">
                <a:latin typeface="Times New Roman" pitchFamily="18" charset="0"/>
                <a:cs typeface="Times New Roman" pitchFamily="18" charset="0"/>
              </a:rPr>
              <a:t> </a:t>
            </a:r>
            <a:r>
              <a:rPr lang="en-US" sz="3600" smtClean="0">
                <a:solidFill>
                  <a:srgbClr val="FF0000"/>
                </a:solidFill>
              </a:rPr>
              <a:t>Cơ sở tạo nên sự khác biệt về giọng điệu</a:t>
            </a:r>
          </a:p>
          <a:p>
            <a:pPr algn="just">
              <a:spcBef>
                <a:spcPct val="50000"/>
              </a:spcBef>
              <a:buFontTx/>
              <a:buChar char="-"/>
            </a:pPr>
            <a:r>
              <a:rPr lang="en-US" sz="3600" smtClean="0">
                <a:solidFill>
                  <a:srgbClr val="FF0000"/>
                </a:solidFill>
              </a:rPr>
              <a:t>Quan hệ giữa người viết với đối tượng nghị luận, nội dung nghị luận ( </a:t>
            </a:r>
            <a:r>
              <a:rPr lang="en-US" sz="3600" i="1" smtClean="0">
                <a:solidFill>
                  <a:srgbClr val="FF0000"/>
                </a:solidFill>
              </a:rPr>
              <a:t>kẻ thù/ đồng nghiệp)</a:t>
            </a:r>
          </a:p>
          <a:p>
            <a:pPr algn="just">
              <a:spcBef>
                <a:spcPct val="50000"/>
              </a:spcBef>
              <a:buFontTx/>
              <a:buChar char="-"/>
            </a:pPr>
            <a:r>
              <a:rPr lang="en-US" sz="3600" smtClean="0">
                <a:solidFill>
                  <a:srgbClr val="FF0000"/>
                </a:solidFill>
              </a:rPr>
              <a:t>Phương diện ngôn ngữ, cách dùng từ ( đặc biệt là cách xưng hô, các từ ngữ nêu nội dung đánh giá, nhận xét ), cách sử dụng kết hợp các kiểu câu</a:t>
            </a:r>
          </a:p>
          <a:p>
            <a:endParaRPr lang="vi-VN" sz="3600">
              <a:latin typeface="Times New Roman" pitchFamily="18" charset="0"/>
              <a:cs typeface="Times New Roman" pitchFamily="18" charset="0"/>
            </a:endParaRPr>
          </a:p>
        </p:txBody>
      </p:sp>
    </p:spTree>
    <p:extLst>
      <p:ext uri="{BB962C8B-B14F-4D97-AF65-F5344CB8AC3E}">
        <p14:creationId xmlns:p14="http://schemas.microsoft.com/office/powerpoint/2010/main" xmlns="" val="154934043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down)">
                                      <p:cBhvr>
                                        <p:cTn id="25" dur="580">
                                          <p:stCondLst>
                                            <p:cond delay="0"/>
                                          </p:stCondLst>
                                        </p:cTn>
                                        <p:tgtEl>
                                          <p:spTgt spid="3">
                                            <p:txEl>
                                              <p:pRg st="3" end="3"/>
                                            </p:txEl>
                                          </p:spTgt>
                                        </p:tgtEl>
                                      </p:cBhvr>
                                    </p:animEffect>
                                    <p:anim calcmode="lin" valueType="num">
                                      <p:cBhvr>
                                        <p:cTn id="2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3" end="3"/>
                                            </p:txEl>
                                          </p:spTgt>
                                        </p:tgtEl>
                                      </p:cBhvr>
                                      <p:to x="100000" y="60000"/>
                                    </p:animScale>
                                    <p:animScale>
                                      <p:cBhvr>
                                        <p:cTn id="32" dur="166" decel="50000">
                                          <p:stCondLst>
                                            <p:cond delay="676"/>
                                          </p:stCondLst>
                                        </p:cTn>
                                        <p:tgtEl>
                                          <p:spTgt spid="3">
                                            <p:txEl>
                                              <p:pRg st="3" end="3"/>
                                            </p:txEl>
                                          </p:spTgt>
                                        </p:tgtEl>
                                      </p:cBhvr>
                                      <p:to x="100000" y="100000"/>
                                    </p:animScale>
                                    <p:animScale>
                                      <p:cBhvr>
                                        <p:cTn id="33" dur="26">
                                          <p:stCondLst>
                                            <p:cond delay="1312"/>
                                          </p:stCondLst>
                                        </p:cTn>
                                        <p:tgtEl>
                                          <p:spTgt spid="3">
                                            <p:txEl>
                                              <p:pRg st="3" end="3"/>
                                            </p:txEl>
                                          </p:spTgt>
                                        </p:tgtEl>
                                      </p:cBhvr>
                                      <p:to x="100000" y="80000"/>
                                    </p:animScale>
                                    <p:animScale>
                                      <p:cBhvr>
                                        <p:cTn id="34" dur="166" decel="50000">
                                          <p:stCondLst>
                                            <p:cond delay="1338"/>
                                          </p:stCondLst>
                                        </p:cTn>
                                        <p:tgtEl>
                                          <p:spTgt spid="3">
                                            <p:txEl>
                                              <p:pRg st="3" end="3"/>
                                            </p:txEl>
                                          </p:spTgt>
                                        </p:tgtEl>
                                      </p:cBhvr>
                                      <p:to x="100000" y="100000"/>
                                    </p:animScale>
                                    <p:animScale>
                                      <p:cBhvr>
                                        <p:cTn id="35" dur="26">
                                          <p:stCondLst>
                                            <p:cond delay="1642"/>
                                          </p:stCondLst>
                                        </p:cTn>
                                        <p:tgtEl>
                                          <p:spTgt spid="3">
                                            <p:txEl>
                                              <p:pRg st="3" end="3"/>
                                            </p:txEl>
                                          </p:spTgt>
                                        </p:tgtEl>
                                      </p:cBhvr>
                                      <p:to x="100000" y="90000"/>
                                    </p:animScale>
                                    <p:animScale>
                                      <p:cBhvr>
                                        <p:cTn id="36" dur="166" decel="50000">
                                          <p:stCondLst>
                                            <p:cond delay="1668"/>
                                          </p:stCondLst>
                                        </p:cTn>
                                        <p:tgtEl>
                                          <p:spTgt spid="3">
                                            <p:txEl>
                                              <p:pRg st="3" end="3"/>
                                            </p:txEl>
                                          </p:spTgt>
                                        </p:tgtEl>
                                      </p:cBhvr>
                                      <p:to x="100000" y="100000"/>
                                    </p:animScale>
                                    <p:animScale>
                                      <p:cBhvr>
                                        <p:cTn id="37" dur="26">
                                          <p:stCondLst>
                                            <p:cond delay="1808"/>
                                          </p:stCondLst>
                                        </p:cTn>
                                        <p:tgtEl>
                                          <p:spTgt spid="3">
                                            <p:txEl>
                                              <p:pRg st="3" end="3"/>
                                            </p:txEl>
                                          </p:spTgt>
                                        </p:tgtEl>
                                      </p:cBhvr>
                                      <p:to x="100000" y="95000"/>
                                    </p:animScale>
                                    <p:animScale>
                                      <p:cBhvr>
                                        <p:cTn id="38" dur="166" decel="50000">
                                          <p:stCondLst>
                                            <p:cond delay="1834"/>
                                          </p:stCondLst>
                                        </p:cTn>
                                        <p:tgtEl>
                                          <p:spTgt spid="3">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down)">
                                      <p:cBhvr>
                                        <p:cTn id="43" dur="580">
                                          <p:stCondLst>
                                            <p:cond delay="0"/>
                                          </p:stCondLst>
                                        </p:cTn>
                                        <p:tgtEl>
                                          <p:spTgt spid="3">
                                            <p:txEl>
                                              <p:pRg st="4" end="4"/>
                                            </p:txEl>
                                          </p:spTgt>
                                        </p:tgtEl>
                                      </p:cBhvr>
                                    </p:animEffect>
                                    <p:anim calcmode="lin" valueType="num">
                                      <p:cBhvr>
                                        <p:cTn id="4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4" end="4"/>
                                            </p:txEl>
                                          </p:spTgt>
                                        </p:tgtEl>
                                      </p:cBhvr>
                                      <p:to x="100000" y="60000"/>
                                    </p:animScale>
                                    <p:animScale>
                                      <p:cBhvr>
                                        <p:cTn id="50" dur="166" decel="50000">
                                          <p:stCondLst>
                                            <p:cond delay="676"/>
                                          </p:stCondLst>
                                        </p:cTn>
                                        <p:tgtEl>
                                          <p:spTgt spid="3">
                                            <p:txEl>
                                              <p:pRg st="4" end="4"/>
                                            </p:txEl>
                                          </p:spTgt>
                                        </p:tgtEl>
                                      </p:cBhvr>
                                      <p:to x="100000" y="100000"/>
                                    </p:animScale>
                                    <p:animScale>
                                      <p:cBhvr>
                                        <p:cTn id="51" dur="26">
                                          <p:stCondLst>
                                            <p:cond delay="1312"/>
                                          </p:stCondLst>
                                        </p:cTn>
                                        <p:tgtEl>
                                          <p:spTgt spid="3">
                                            <p:txEl>
                                              <p:pRg st="4" end="4"/>
                                            </p:txEl>
                                          </p:spTgt>
                                        </p:tgtEl>
                                      </p:cBhvr>
                                      <p:to x="100000" y="80000"/>
                                    </p:animScale>
                                    <p:animScale>
                                      <p:cBhvr>
                                        <p:cTn id="52" dur="166" decel="50000">
                                          <p:stCondLst>
                                            <p:cond delay="1338"/>
                                          </p:stCondLst>
                                        </p:cTn>
                                        <p:tgtEl>
                                          <p:spTgt spid="3">
                                            <p:txEl>
                                              <p:pRg st="4" end="4"/>
                                            </p:txEl>
                                          </p:spTgt>
                                        </p:tgtEl>
                                      </p:cBhvr>
                                      <p:to x="100000" y="100000"/>
                                    </p:animScale>
                                    <p:animScale>
                                      <p:cBhvr>
                                        <p:cTn id="53" dur="26">
                                          <p:stCondLst>
                                            <p:cond delay="1642"/>
                                          </p:stCondLst>
                                        </p:cTn>
                                        <p:tgtEl>
                                          <p:spTgt spid="3">
                                            <p:txEl>
                                              <p:pRg st="4" end="4"/>
                                            </p:txEl>
                                          </p:spTgt>
                                        </p:tgtEl>
                                      </p:cBhvr>
                                      <p:to x="100000" y="90000"/>
                                    </p:animScale>
                                    <p:animScale>
                                      <p:cBhvr>
                                        <p:cTn id="54" dur="166" decel="50000">
                                          <p:stCondLst>
                                            <p:cond delay="1668"/>
                                          </p:stCondLst>
                                        </p:cTn>
                                        <p:tgtEl>
                                          <p:spTgt spid="3">
                                            <p:txEl>
                                              <p:pRg st="4" end="4"/>
                                            </p:txEl>
                                          </p:spTgt>
                                        </p:tgtEl>
                                      </p:cBhvr>
                                      <p:to x="100000" y="100000"/>
                                    </p:animScale>
                                    <p:animScale>
                                      <p:cBhvr>
                                        <p:cTn id="55" dur="26">
                                          <p:stCondLst>
                                            <p:cond delay="1808"/>
                                          </p:stCondLst>
                                        </p:cTn>
                                        <p:tgtEl>
                                          <p:spTgt spid="3">
                                            <p:txEl>
                                              <p:pRg st="4" end="4"/>
                                            </p:txEl>
                                          </p:spTgt>
                                        </p:tgtEl>
                                      </p:cBhvr>
                                      <p:to x="100000" y="95000"/>
                                    </p:animScale>
                                    <p:animScale>
                                      <p:cBhvr>
                                        <p:cTn id="56"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62000"/>
            <a:ext cx="4639725" cy="60960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just">
              <a:buFontTx/>
              <a:buNone/>
            </a:pPr>
            <a:r>
              <a:rPr lang="vi-VN" sz="2800" i="1" smtClean="0">
                <a:latin typeface="+mj-lt"/>
              </a:rPr>
              <a:t>- </a:t>
            </a:r>
            <a:r>
              <a:rPr lang="en-US" sz="2800" smtClean="0">
                <a:solidFill>
                  <a:schemeClr val="bg1"/>
                </a:solidFill>
                <a:latin typeface="Times New Roman" pitchFamily="18" charset="0"/>
              </a:rPr>
              <a:t>ĐOẠN 1:</a:t>
            </a:r>
          </a:p>
          <a:p>
            <a:pPr algn="just">
              <a:buFontTx/>
              <a:buNone/>
            </a:pPr>
            <a:r>
              <a:rPr lang="en-US" sz="2800" smtClean="0">
                <a:solidFill>
                  <a:schemeClr val="bg1"/>
                </a:solidFill>
                <a:latin typeface="Times New Roman" pitchFamily="18" charset="0"/>
              </a:rPr>
              <a:t>- Sử dụng nhiều từ thuộc lớp từ chính trị, xã hội: </a:t>
            </a:r>
            <a:r>
              <a:rPr lang="en-US" sz="2800" b="1" i="1" smtClean="0">
                <a:solidFill>
                  <a:schemeClr val="bg1"/>
                </a:solidFill>
                <a:latin typeface="Times New Roman" pitchFamily="18" charset="0"/>
              </a:rPr>
              <a:t>tự do, bình đẳng, bác ái, dân chủ,…</a:t>
            </a:r>
            <a:endParaRPr lang="en-US" sz="2800" smtClean="0">
              <a:solidFill>
                <a:schemeClr val="bg1"/>
              </a:solidFill>
              <a:latin typeface="Times New Roman" pitchFamily="18" charset="0"/>
            </a:endParaRPr>
          </a:p>
          <a:p>
            <a:pPr algn="just">
              <a:buFontTx/>
              <a:buNone/>
            </a:pPr>
            <a:endParaRPr lang="en-US" sz="2800" b="1" i="1" smtClean="0">
              <a:solidFill>
                <a:schemeClr val="bg1"/>
              </a:solidFill>
              <a:latin typeface="Times New Roman" pitchFamily="18" charset="0"/>
            </a:endParaRPr>
          </a:p>
          <a:p>
            <a:pPr algn="just">
              <a:buFontTx/>
              <a:buChar char="-"/>
            </a:pPr>
            <a:r>
              <a:rPr lang="en-US" sz="2800" smtClean="0">
                <a:solidFill>
                  <a:schemeClr val="bg1"/>
                </a:solidFill>
                <a:latin typeface="Times New Roman" pitchFamily="18" charset="0"/>
              </a:rPr>
              <a:t>Lặp cú pháp: </a:t>
            </a:r>
            <a:r>
              <a:rPr lang="en-US" sz="2800" b="1" i="1" smtClean="0">
                <a:solidFill>
                  <a:schemeClr val="bg1"/>
                </a:solidFill>
                <a:latin typeface="Times New Roman" pitchFamily="18" charset="0"/>
              </a:rPr>
              <a:t>chúng thi hành…chúng lập ba chế độ…chúng lập ra nhà tù…chúng thẳng tay chém giết…</a:t>
            </a:r>
          </a:p>
          <a:p>
            <a:pPr algn="just">
              <a:buFontTx/>
              <a:buChar char="-"/>
            </a:pPr>
            <a:r>
              <a:rPr lang="en-US" sz="2800" smtClean="0">
                <a:solidFill>
                  <a:schemeClr val="bg1"/>
                </a:solidFill>
                <a:latin typeface="Times New Roman" pitchFamily="18" charset="0"/>
              </a:rPr>
              <a:t>Phép liệt kê: </a:t>
            </a:r>
            <a:r>
              <a:rPr lang="en-US" sz="2800" b="1" i="1" smtClean="0">
                <a:solidFill>
                  <a:schemeClr val="bg1"/>
                </a:solidFill>
                <a:latin typeface="Times New Roman" pitchFamily="18" charset="0"/>
              </a:rPr>
              <a:t>chúng…</a:t>
            </a:r>
            <a:endParaRPr lang="en-US" sz="2800" b="1">
              <a:solidFill>
                <a:schemeClr val="bg1"/>
              </a:solidFill>
              <a:latin typeface="Times New Roman" pitchFamily="18" charset="0"/>
            </a:endParaRPr>
          </a:p>
        </p:txBody>
      </p:sp>
      <p:sp>
        <p:nvSpPr>
          <p:cNvPr id="4" name="Rectangle 3"/>
          <p:cNvSpPr/>
          <p:nvPr/>
        </p:nvSpPr>
        <p:spPr>
          <a:xfrm>
            <a:off x="4611125" y="762000"/>
            <a:ext cx="4532874" cy="609600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just">
              <a:buFontTx/>
              <a:buNone/>
            </a:pPr>
            <a:r>
              <a:rPr lang="vi-VN" sz="3200">
                <a:latin typeface="+mj-lt"/>
              </a:rPr>
              <a:t> </a:t>
            </a:r>
            <a:r>
              <a:rPr lang="en-US" sz="3200" smtClean="0">
                <a:solidFill>
                  <a:schemeClr val="bg1"/>
                </a:solidFill>
                <a:latin typeface="Times New Roman" pitchFamily="18" charset="0"/>
              </a:rPr>
              <a:t>ĐOẠN 2:</a:t>
            </a:r>
          </a:p>
          <a:p>
            <a:pPr algn="just">
              <a:buFontTx/>
              <a:buChar char="-"/>
            </a:pPr>
            <a:r>
              <a:rPr lang="en-US" sz="3200" smtClean="0">
                <a:solidFill>
                  <a:schemeClr val="bg1"/>
                </a:solidFill>
                <a:latin typeface="Times New Roman" pitchFamily="18" charset="0"/>
              </a:rPr>
              <a:t>Sử dụng những từ ngữ thuộc lĩnh vực văn chương cuộc đời: </a:t>
            </a:r>
            <a:r>
              <a:rPr lang="en-US" sz="3200" b="1" i="1" smtClean="0">
                <a:solidFill>
                  <a:schemeClr val="bg1"/>
                </a:solidFill>
                <a:latin typeface="Times New Roman" pitchFamily="18" charset="0"/>
              </a:rPr>
              <a:t>lời thơ, ý thơ, thơ điên, thơ loạn, những bài thơ, sức sống, ham sống…</a:t>
            </a:r>
          </a:p>
          <a:p>
            <a:pPr algn="just">
              <a:buFontTx/>
              <a:buChar char="-"/>
            </a:pPr>
            <a:r>
              <a:rPr lang="en-US" sz="3200" smtClean="0">
                <a:solidFill>
                  <a:schemeClr val="bg1"/>
                </a:solidFill>
                <a:latin typeface="Times New Roman" pitchFamily="18" charset="0"/>
              </a:rPr>
              <a:t>Sử dụng kết hợp các kiểu câu, các biện pháp tu từ: </a:t>
            </a:r>
            <a:r>
              <a:rPr lang="en-US" sz="3200" b="1" i="1" smtClean="0">
                <a:solidFill>
                  <a:schemeClr val="bg1"/>
                </a:solidFill>
                <a:latin typeface="Times New Roman" pitchFamily="18" charset="0"/>
              </a:rPr>
              <a:t>câu cảm thán, lặp cú pháp…</a:t>
            </a:r>
            <a:endParaRPr lang="en-US" sz="3200" b="1">
              <a:solidFill>
                <a:schemeClr val="bg1"/>
              </a:solidFill>
              <a:latin typeface="Times New Roman" pitchFamily="18" charset="0"/>
            </a:endParaRPr>
          </a:p>
        </p:txBody>
      </p:sp>
      <p:sp>
        <p:nvSpPr>
          <p:cNvPr id="6" name="Rectangle 5"/>
          <p:cNvSpPr/>
          <p:nvPr/>
        </p:nvSpPr>
        <p:spPr>
          <a:xfrm>
            <a:off x="0" y="0"/>
            <a:ext cx="4611125" cy="52322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fontAlgn="base">
              <a:spcBef>
                <a:spcPct val="0"/>
              </a:spcBef>
              <a:spcAft>
                <a:spcPct val="0"/>
              </a:spcAft>
            </a:pPr>
            <a:r>
              <a:rPr lang="en-US" sz="2800" b="1" smtClean="0">
                <a:solidFill>
                  <a:srgbClr val="002060"/>
                </a:solidFill>
                <a:latin typeface="Times New Roman" pitchFamily="18" charset="0"/>
                <a:cs typeface="Times New Roman" pitchFamily="18" charset="0"/>
              </a:rPr>
              <a:t>Bài tập 1 (c) ( SGK.155)</a:t>
            </a:r>
            <a:endParaRPr lang="en-US" sz="2800" b="1" dirty="0">
              <a:solidFill>
                <a:srgbClr val="002060"/>
              </a:solidFill>
              <a:latin typeface="Times New Roman" pitchFamily="18" charset="0"/>
              <a:cs typeface="Times New Roman" pitchFamily="18" charset="0"/>
            </a:endParaRPr>
          </a:p>
        </p:txBody>
      </p:sp>
      <p:pic>
        <p:nvPicPr>
          <p:cNvPr id="10" name="Picture 9" descr="phao+hoa"/>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8242300" y="6027436"/>
            <a:ext cx="901700" cy="6419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0472008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xmlns="" val="2846293703"/>
              </p:ext>
            </p:extLst>
          </p:nvPr>
        </p:nvGraphicFramePr>
        <p:xfrm>
          <a:off x="152852" y="1457712"/>
          <a:ext cx="8928992" cy="5685850"/>
        </p:xfrm>
        <a:graphic>
          <a:graphicData uri="http://schemas.openxmlformats.org/drawingml/2006/table">
            <a:tbl>
              <a:tblPr firstRow="1" bandRow="1">
                <a:tableStyleId>{5C22544A-7EE6-4342-B048-85BDC9FD1C3A}</a:tableStyleId>
              </a:tblPr>
              <a:tblGrid>
                <a:gridCol w="4104456"/>
                <a:gridCol w="4824536"/>
              </a:tblGrid>
              <a:tr h="507420">
                <a:tc>
                  <a:txBody>
                    <a:bodyPr/>
                    <a:lstStyle/>
                    <a:p>
                      <a:pPr algn="ctr"/>
                      <a:r>
                        <a:rPr lang="en-US" sz="2400" b="1" smtClean="0">
                          <a:solidFill>
                            <a:schemeClr val="bg1"/>
                          </a:solidFill>
                          <a:latin typeface="Times New Roman" pitchFamily="18" charset="0"/>
                          <a:cs typeface="Times New Roman" pitchFamily="18" charset="0"/>
                        </a:rPr>
                        <a:t>Đoạn</a:t>
                      </a:r>
                      <a:r>
                        <a:rPr lang="en-US" sz="2400" b="1" baseline="0" smtClean="0">
                          <a:solidFill>
                            <a:schemeClr val="bg1"/>
                          </a:solidFill>
                          <a:latin typeface="Times New Roman" pitchFamily="18" charset="0"/>
                          <a:cs typeface="Times New Roman" pitchFamily="18" charset="0"/>
                        </a:rPr>
                        <a:t> 1</a:t>
                      </a:r>
                      <a:endParaRPr lang="en-US" sz="2400" b="1">
                        <a:solidFill>
                          <a:schemeClr val="bg1"/>
                        </a:solidFill>
                        <a:latin typeface="Times New Roman" pitchFamily="18" charset="0"/>
                        <a:cs typeface="Times New Roman" pitchFamily="18" charset="0"/>
                      </a:endParaRPr>
                    </a:p>
                  </a:txBody>
                  <a:tcPr/>
                </a:tc>
                <a:tc>
                  <a:txBody>
                    <a:bodyPr/>
                    <a:lstStyle/>
                    <a:p>
                      <a:pPr algn="ctr"/>
                      <a:r>
                        <a:rPr lang="en-US" sz="2400" smtClean="0"/>
                        <a:t>Đoạn</a:t>
                      </a:r>
                      <a:r>
                        <a:rPr lang="en-US" sz="2400" baseline="0" smtClean="0"/>
                        <a:t> 2</a:t>
                      </a:r>
                      <a:endParaRPr lang="en-US" sz="2400"/>
                    </a:p>
                  </a:txBody>
                  <a:tcPr/>
                </a:tc>
              </a:tr>
              <a:tr h="4802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i="1" smtClean="0">
                          <a:effectLst/>
                          <a:latin typeface="arial"/>
                        </a:rPr>
                        <a:t>- Chúng ta hẳn ai cũng nghe nói về…</a:t>
                      </a:r>
                      <a:endParaRPr lang="en-US" sz="2400" smtClean="0">
                        <a:effectLst/>
                      </a:endParaRPr>
                    </a:p>
                  </a:txBody>
                  <a:tcPr/>
                </a:tc>
                <a:tc>
                  <a:txBody>
                    <a:bodyPr/>
                    <a:lstStyle/>
                    <a:p>
                      <a:pPr algn="l"/>
                      <a:r>
                        <a:rPr lang="en-US" sz="2400" i="1" smtClean="0">
                          <a:effectLst/>
                          <a:latin typeface="arial"/>
                        </a:rPr>
                        <a:t>- …chúng ta không thể không nhắc tới</a:t>
                      </a:r>
                      <a:endParaRPr lang="en-US" sz="2400"/>
                    </a:p>
                  </a:txBody>
                  <a:tcPr/>
                </a:tc>
              </a:tr>
              <a:tr h="7171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i="1" smtClean="0">
                          <a:effectLst/>
                          <a:latin typeface="arial"/>
                        </a:rPr>
                        <a:t>- …trong lúc nhàn rỗi …</a:t>
                      </a:r>
                      <a:r>
                        <a:rPr lang="en-US" sz="2400" smtClean="0">
                          <a:effectLst/>
                          <a:latin typeface="arial"/>
                        </a:rPr>
                        <a:t> </a:t>
                      </a:r>
                      <a:endParaRPr lang="en-US" sz="2400" smtClean="0">
                        <a:effectLst/>
                      </a:endParaRPr>
                    </a:p>
                    <a:p>
                      <a:pPr marL="0" marR="0" algn="l">
                        <a:spcBef>
                          <a:spcPts val="0"/>
                        </a:spcBef>
                        <a:spcAft>
                          <a:spcPts val="0"/>
                        </a:spcAft>
                      </a:pPr>
                      <a:endParaRPr lang="en-US" sz="2400">
                        <a:effectLst/>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400" i="1" smtClean="0">
                          <a:effectLst/>
                          <a:latin typeface="arial"/>
                        </a:rPr>
                        <a:t>- …</a:t>
                      </a:r>
                      <a:r>
                        <a:rPr lang="en-US" sz="2400" i="1" smtClean="0">
                          <a:effectLst/>
                          <a:latin typeface="arial"/>
                        </a:rPr>
                        <a:t>tr</a:t>
                      </a:r>
                      <a:r>
                        <a:rPr lang="vi-VN" sz="2400" i="1" smtClean="0">
                          <a:effectLst/>
                          <a:latin typeface="arial"/>
                        </a:rPr>
                        <a:t>ong những thời khắc hiếm hoi</a:t>
                      </a:r>
                      <a:r>
                        <a:rPr lang="en-US" sz="2400" i="1" smtClean="0">
                          <a:effectLst/>
                          <a:latin typeface="arial"/>
                        </a:rPr>
                        <a:t> -</a:t>
                      </a:r>
                      <a:r>
                        <a:rPr lang="vi-VN" sz="2400" i="1" smtClean="0">
                          <a:effectLst/>
                          <a:latin typeface="arial"/>
                        </a:rPr>
                        <a:t> được thanh nhàn bất đắc dĩ…</a:t>
                      </a:r>
                      <a:endParaRPr lang="vi-VN" sz="2400" smtClean="0">
                        <a:effectLst/>
                      </a:endParaRPr>
                    </a:p>
                  </a:txBody>
                  <a:tcPr/>
                </a:tc>
              </a:tr>
              <a:tr h="4738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400" i="1" smtClean="0">
                          <a:effectLst/>
                          <a:latin typeface="arial"/>
                        </a:rPr>
                        <a:t>- Bác vốn chẳng thích làm thơ…</a:t>
                      </a:r>
                      <a:endParaRPr lang="vi-VN" sz="2400" smtClean="0">
                        <a:effectLst/>
                      </a:endParaRPr>
                    </a:p>
                  </a:txBody>
                  <a:tcPr marL="68580" marR="68580" marT="0" marB="0"/>
                </a:tc>
                <a:tc>
                  <a:txBody>
                    <a:bodyPr/>
                    <a:lstStyle/>
                    <a:p>
                      <a:pPr algn="l"/>
                      <a:r>
                        <a:rPr lang="vi-VN" sz="2400" i="1" smtClean="0">
                          <a:effectLst/>
                          <a:latin typeface="arial"/>
                        </a:rPr>
                        <a:t>- Thơ không phải là mục đích cao nhất của</a:t>
                      </a:r>
                      <a:r>
                        <a:rPr lang="en-US" sz="2400" i="1" smtClean="0">
                          <a:effectLst/>
                          <a:latin typeface="arial"/>
                        </a:rPr>
                        <a:t>...</a:t>
                      </a:r>
                      <a:endParaRPr lang="en-US" sz="2400"/>
                    </a:p>
                  </a:txBody>
                  <a:tcPr/>
                </a:tc>
              </a:tr>
              <a:tr h="409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400" i="1" smtClean="0">
                          <a:effectLst/>
                          <a:latin typeface="arial"/>
                        </a:rPr>
                        <a:t>- …</a:t>
                      </a:r>
                      <a:r>
                        <a:rPr lang="en-US" sz="2400" i="1" smtClean="0">
                          <a:effectLst/>
                          <a:latin typeface="arial"/>
                        </a:rPr>
                        <a:t>V</a:t>
                      </a:r>
                      <a:r>
                        <a:rPr lang="vi-VN" sz="2400" i="1" smtClean="0">
                          <a:effectLst/>
                          <a:latin typeface="arial"/>
                        </a:rPr>
                        <a:t>ẻ đẹp lung linh</a:t>
                      </a:r>
                      <a:endParaRPr lang="vi-VN" sz="2400" smtClean="0">
                        <a:effectLst/>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400" i="1" smtClean="0">
                          <a:effectLst/>
                          <a:latin typeface="arial"/>
                        </a:rPr>
                        <a:t>- </a:t>
                      </a:r>
                      <a:r>
                        <a:rPr lang="en-US" sz="2400" i="1" smtClean="0">
                          <a:effectLst/>
                          <a:latin typeface="arial"/>
                        </a:rPr>
                        <a:t>N</a:t>
                      </a:r>
                      <a:r>
                        <a:rPr lang="vi-VN" sz="2400" i="1" smtClean="0">
                          <a:effectLst/>
                          <a:latin typeface="arial"/>
                        </a:rPr>
                        <a:t>hững vần thơ vang lên…của nhà tù.</a:t>
                      </a:r>
                      <a:endParaRPr lang="vi-VN" sz="2400" smtClean="0">
                        <a:effectLst/>
                      </a:endParaRPr>
                    </a:p>
                  </a:txBody>
                  <a:tcPr/>
                </a:tc>
              </a:tr>
              <a:tr h="15208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400" i="1" smtClean="0">
                          <a:effectLst/>
                          <a:latin typeface="arial"/>
                        </a:rPr>
                        <a:t>- Vẻ đẹp ấy thể hiện rõ trong </a:t>
                      </a:r>
                      <a:r>
                        <a:rPr lang="en-US" sz="2400" i="1" smtClean="0">
                          <a:effectLst/>
                          <a:latin typeface="arial"/>
                        </a:rPr>
                        <a:t>các</a:t>
                      </a:r>
                      <a:r>
                        <a:rPr lang="vi-VN" sz="2400" i="1" smtClean="0">
                          <a:effectLst/>
                          <a:latin typeface="arial"/>
                        </a:rPr>
                        <a:t> bài thơ…</a:t>
                      </a:r>
                      <a:endParaRPr lang="vi-VN" sz="2400" smtClean="0">
                        <a:effectLst/>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400" i="1" smtClean="0">
                          <a:effectLst/>
                          <a:latin typeface="arial"/>
                        </a:rPr>
                        <a:t>- …</a:t>
                      </a:r>
                      <a:r>
                        <a:rPr lang="en-US" sz="2400" i="1" smtClean="0">
                          <a:effectLst/>
                          <a:latin typeface="arial"/>
                        </a:rPr>
                        <a:t>L</a:t>
                      </a:r>
                      <a:r>
                        <a:rPr lang="vi-VN" sz="2400" i="1" smtClean="0">
                          <a:effectLst/>
                          <a:latin typeface="arial"/>
                        </a:rPr>
                        <a:t>à những thi phẩm tiêu biểu cho tinh thần đó.</a:t>
                      </a:r>
                      <a:endParaRPr lang="vi-VN" sz="2400" smtClean="0">
                        <a:effectLst/>
                      </a:endParaRPr>
                    </a:p>
                  </a:txBody>
                  <a:tcPr/>
                </a:tc>
              </a:tr>
            </a:tbl>
          </a:graphicData>
        </a:graphic>
      </p:graphicFrame>
      <p:sp>
        <p:nvSpPr>
          <p:cNvPr id="12" name="Rectangle 11"/>
          <p:cNvSpPr/>
          <p:nvPr/>
        </p:nvSpPr>
        <p:spPr>
          <a:xfrm>
            <a:off x="107504" y="0"/>
            <a:ext cx="8937586"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571500" lvl="0" indent="-571500" algn="ctr" fontAlgn="base">
              <a:spcBef>
                <a:spcPct val="0"/>
              </a:spcBef>
              <a:spcAft>
                <a:spcPct val="0"/>
              </a:spcAft>
              <a:buAutoNum type="romanUcPeriod"/>
            </a:pPr>
            <a:r>
              <a:rPr lang="en-US" sz="2400" b="1" dirty="0" err="1" smtClean="0">
                <a:solidFill>
                  <a:srgbClr val="FF0000"/>
                </a:solidFill>
                <a:latin typeface="Times New Roman" pitchFamily="18" charset="0"/>
                <a:cs typeface="Times New Roman" pitchFamily="18" charset="0"/>
              </a:rPr>
              <a:t>Tìm</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hiểu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cách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sử</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dụng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từ</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ngữ</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trong</a:t>
            </a:r>
            <a:r>
              <a:rPr lang="en-US" sz="2400" b="1" dirty="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văn</a:t>
            </a:r>
            <a:endParaRPr lang="vi-VN" sz="2400" b="1" dirty="0" smtClean="0">
              <a:solidFill>
                <a:srgbClr val="FF0000"/>
              </a:solidFill>
              <a:latin typeface="Times New Roman" pitchFamily="18" charset="0"/>
              <a:cs typeface="Times New Roman" pitchFamily="18" charset="0"/>
            </a:endParaRPr>
          </a:p>
          <a:p>
            <a:pPr lvl="0" algn="ctr" fontAlgn="base">
              <a:spcBef>
                <a:spcPct val="0"/>
              </a:spcBef>
              <a:spcAft>
                <a:spcPct val="0"/>
              </a:spcAft>
            </a:pP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nghị</a:t>
            </a:r>
            <a:r>
              <a:rPr lang="en-US" sz="2400" b="1" dirty="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luận</a:t>
            </a:r>
            <a:endParaRPr lang="en-US" sz="2400" dirty="0">
              <a:solidFill>
                <a:srgbClr val="FF0000"/>
              </a:solidFill>
              <a:latin typeface="Times New Roman" pitchFamily="18" charset="0"/>
              <a:cs typeface="Times New Roman" pitchFamily="18" charset="0"/>
            </a:endParaRPr>
          </a:p>
        </p:txBody>
      </p:sp>
      <p:sp>
        <p:nvSpPr>
          <p:cNvPr id="13" name="Rectangle 12"/>
          <p:cNvSpPr/>
          <p:nvPr/>
        </p:nvSpPr>
        <p:spPr>
          <a:xfrm>
            <a:off x="152852" y="934492"/>
            <a:ext cx="8638312" cy="52322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lgn="just" eaLnBrk="0" fontAlgn="base" hangingPunct="0">
              <a:spcBef>
                <a:spcPct val="0"/>
              </a:spcBef>
              <a:spcAft>
                <a:spcPct val="0"/>
              </a:spcAft>
            </a:pPr>
            <a:r>
              <a:rPr lang="en-US" sz="2800" smtClean="0">
                <a:solidFill>
                  <a:srgbClr val="000000"/>
                </a:solidFill>
                <a:latin typeface="Times New Roman" pitchFamily="18" charset="0"/>
                <a:cs typeface="Times New Roman" pitchFamily="18" charset="0"/>
              </a:rPr>
              <a:t>a. Cách </a:t>
            </a:r>
            <a:r>
              <a:rPr lang="en-US" sz="2800">
                <a:solidFill>
                  <a:srgbClr val="000000"/>
                </a:solidFill>
                <a:latin typeface="Times New Roman" pitchFamily="18" charset="0"/>
                <a:cs typeface="Times New Roman" pitchFamily="18" charset="0"/>
              </a:rPr>
              <a:t>dùng từ </a:t>
            </a:r>
            <a:r>
              <a:rPr lang="en-US" sz="2800" smtClean="0">
                <a:solidFill>
                  <a:srgbClr val="000000"/>
                </a:solidFill>
                <a:latin typeface="Times New Roman" pitchFamily="18" charset="0"/>
                <a:cs typeface="Times New Roman" pitchFamily="18" charset="0"/>
              </a:rPr>
              <a:t>ngữ trong hai đoạn văn khác nhau:</a:t>
            </a:r>
            <a:endParaRPr lang="en-US" sz="2800">
              <a:latin typeface="Times New Roman" pitchFamily="18" charset="0"/>
              <a:cs typeface="Times New Roman" pitchFamily="18" charset="0"/>
            </a:endParaRPr>
          </a:p>
        </p:txBody>
      </p:sp>
      <p:sp>
        <p:nvSpPr>
          <p:cNvPr id="14" name="Rectangle 13"/>
          <p:cNvSpPr/>
          <p:nvPr/>
        </p:nvSpPr>
        <p:spPr>
          <a:xfrm>
            <a:off x="390213" y="462409"/>
            <a:ext cx="2641300"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lvl="0" algn="just" eaLnBrk="0" fontAlgn="base" hangingPunct="0">
              <a:spcBef>
                <a:spcPct val="0"/>
              </a:spcBef>
              <a:spcAft>
                <a:spcPct val="0"/>
              </a:spcAft>
            </a:pPr>
            <a:r>
              <a:rPr lang="en-US" sz="2400" b="1" smtClean="0">
                <a:solidFill>
                  <a:srgbClr val="002060"/>
                </a:solidFill>
                <a:latin typeface="Times New Roman" pitchFamily="18" charset="0"/>
                <a:cs typeface="Times New Roman" pitchFamily="18" charset="0"/>
              </a:rPr>
              <a:t>1. </a:t>
            </a:r>
            <a:r>
              <a:rPr lang="en-US" sz="2400" b="1">
                <a:solidFill>
                  <a:srgbClr val="002060"/>
                </a:solidFill>
                <a:latin typeface="Times New Roman" pitchFamily="18" charset="0"/>
                <a:cs typeface="Times New Roman" pitchFamily="18" charset="0"/>
              </a:rPr>
              <a:t>Tìm hiểu ví dụ 1</a:t>
            </a:r>
            <a:endParaRPr lang="en-US" sz="240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57414529"/>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29160059"/>
          <p:cNvPicPr>
            <a:picLocks noChangeAspect="1" noChangeArrowheads="1"/>
          </p:cNvPicPr>
          <p:nvPr/>
        </p:nvPicPr>
        <p:blipFill>
          <a:blip r:embed="rId2">
            <a:lum bright="24000" contrast="6000"/>
          </a:blip>
          <a:srcRect/>
          <a:stretch>
            <a:fillRect/>
          </a:stretch>
        </p:blipFill>
        <p:spPr bwMode="auto">
          <a:xfrm>
            <a:off x="0" y="0"/>
            <a:ext cx="9144000" cy="6858000"/>
          </a:xfrm>
          <a:prstGeom prst="rect">
            <a:avLst/>
          </a:prstGeom>
          <a:noFill/>
        </p:spPr>
      </p:pic>
      <p:sp>
        <p:nvSpPr>
          <p:cNvPr id="21513" name="Text Box 9"/>
          <p:cNvSpPr txBox="1">
            <a:spLocks noChangeArrowheads="1"/>
          </p:cNvSpPr>
          <p:nvPr/>
        </p:nvSpPr>
        <p:spPr bwMode="auto">
          <a:xfrm>
            <a:off x="2667000" y="381000"/>
            <a:ext cx="5486400" cy="584775"/>
          </a:xfrm>
          <a:prstGeom prst="rect">
            <a:avLst/>
          </a:prstGeom>
          <a:noFill/>
          <a:ln w="9525">
            <a:noFill/>
            <a:miter lim="800000"/>
            <a:headEnd/>
            <a:tailEnd/>
          </a:ln>
          <a:effectLst/>
        </p:spPr>
        <p:txBody>
          <a:bodyPr wrap="square">
            <a:spAutoFit/>
          </a:bodyPr>
          <a:lstStyle/>
          <a:p>
            <a:pPr>
              <a:spcBef>
                <a:spcPct val="50000"/>
              </a:spcBef>
            </a:pPr>
            <a:r>
              <a:rPr lang="en-US" sz="3200" b="1" i="1"/>
              <a:t>2</a:t>
            </a:r>
            <a:r>
              <a:rPr lang="en-US" sz="3200" b="1" i="1">
                <a:solidFill>
                  <a:srgbClr val="002060"/>
                </a:solidFill>
              </a:rPr>
              <a:t>. </a:t>
            </a:r>
            <a:r>
              <a:rPr lang="en-US" sz="3200" b="1" i="1" u="sng">
                <a:solidFill>
                  <a:srgbClr val="002060"/>
                </a:solidFill>
              </a:rPr>
              <a:t>Bài tập 2</a:t>
            </a:r>
            <a:r>
              <a:rPr lang="en-US" sz="3200" b="1" i="1">
                <a:solidFill>
                  <a:srgbClr val="002060"/>
                </a:solidFill>
              </a:rPr>
              <a:t> (sgk/156  )</a:t>
            </a:r>
          </a:p>
        </p:txBody>
      </p:sp>
      <p:sp>
        <p:nvSpPr>
          <p:cNvPr id="21514" name="AutoShape 10"/>
          <p:cNvSpPr>
            <a:spLocks noChangeArrowheads="1"/>
          </p:cNvSpPr>
          <p:nvPr/>
        </p:nvSpPr>
        <p:spPr bwMode="auto">
          <a:xfrm>
            <a:off x="533400" y="1295400"/>
            <a:ext cx="8610600" cy="4724400"/>
          </a:xfrm>
          <a:prstGeom prst="cloudCallout">
            <a:avLst>
              <a:gd name="adj1" fmla="val -60324"/>
              <a:gd name="adj2" fmla="val 72190"/>
            </a:avLst>
          </a:prstGeom>
          <a:solidFill>
            <a:schemeClr val="accent1"/>
          </a:solidFill>
          <a:ln w="9525">
            <a:solidFill>
              <a:schemeClr val="tx1"/>
            </a:solidFill>
            <a:round/>
            <a:headEnd/>
            <a:tailEnd/>
          </a:ln>
          <a:effectLst/>
        </p:spPr>
        <p:txBody>
          <a:bodyPr/>
          <a:lstStyle/>
          <a:p>
            <a:pPr algn="ctr"/>
            <a:r>
              <a:rPr lang="en-US" sz="4000">
                <a:solidFill>
                  <a:srgbClr val="FF0000"/>
                </a:solidFill>
              </a:rPr>
              <a:t>Nhận xét về giọng điệu 2 đoạn trích trên? Chỉ rõ những phương tiện từ ngữ, kiểu câu biểu hiện giọng điệu đó?</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513">
                                            <p:txEl>
                                              <p:pRg st="0" end="0"/>
                                            </p:txEl>
                                          </p:spTgt>
                                        </p:tgtEl>
                                        <p:attrNameLst>
                                          <p:attrName>style.visibility</p:attrName>
                                        </p:attrNameLst>
                                      </p:cBhvr>
                                      <p:to>
                                        <p:strVal val="visible"/>
                                      </p:to>
                                    </p:set>
                                    <p:animEffect transition="in" filter="blinds(horizontal)">
                                      <p:cBhvr>
                                        <p:cTn id="12" dur="500"/>
                                        <p:tgtEl>
                                          <p:spTgt spid="215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514"/>
                                        </p:tgtEl>
                                        <p:attrNameLst>
                                          <p:attrName>style.visibility</p:attrName>
                                        </p:attrNameLst>
                                      </p:cBhvr>
                                      <p:to>
                                        <p:strVal val="visible"/>
                                      </p:to>
                                    </p:set>
                                    <p:anim calcmode="lin" valueType="num">
                                      <p:cBhvr additive="base">
                                        <p:cTn id="17" dur="500" fill="hold"/>
                                        <p:tgtEl>
                                          <p:spTgt spid="21514"/>
                                        </p:tgtEl>
                                        <p:attrNameLst>
                                          <p:attrName>ppt_x</p:attrName>
                                        </p:attrNameLst>
                                      </p:cBhvr>
                                      <p:tavLst>
                                        <p:tav tm="0">
                                          <p:val>
                                            <p:strVal val="#ppt_x"/>
                                          </p:val>
                                        </p:tav>
                                        <p:tav tm="100000">
                                          <p:val>
                                            <p:strVal val="#ppt_x"/>
                                          </p:val>
                                        </p:tav>
                                      </p:tavLst>
                                    </p:anim>
                                    <p:anim calcmode="lin" valueType="num">
                                      <p:cBhvr additive="base">
                                        <p:cTn id="18" dur="500" fill="hold"/>
                                        <p:tgtEl>
                                          <p:spTgt spid="215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ext Box 4"/>
          <p:cNvSpPr txBox="1">
            <a:spLocks noChangeArrowheads="1"/>
          </p:cNvSpPr>
          <p:nvPr/>
        </p:nvSpPr>
        <p:spPr bwMode="auto">
          <a:xfrm>
            <a:off x="2133600" y="1066800"/>
            <a:ext cx="4648200" cy="584775"/>
          </a:xfrm>
          <a:prstGeom prst="rect">
            <a:avLst/>
          </a:prstGeom>
          <a:solidFill>
            <a:srgbClr val="00FFFF"/>
          </a:solidFill>
          <a:ln w="9525">
            <a:noFill/>
            <a:miter lim="800000"/>
            <a:headEnd/>
            <a:tailEnd/>
          </a:ln>
          <a:effectLst/>
        </p:spPr>
        <p:txBody>
          <a:bodyPr>
            <a:spAutoFit/>
          </a:bodyPr>
          <a:lstStyle/>
          <a:p>
            <a:pPr>
              <a:spcBef>
                <a:spcPct val="50000"/>
              </a:spcBef>
            </a:pPr>
            <a:r>
              <a:rPr lang="en-US" sz="3200">
                <a:solidFill>
                  <a:srgbClr val="FF0000"/>
                </a:solidFill>
              </a:rPr>
              <a:t>   </a:t>
            </a:r>
            <a:r>
              <a:rPr lang="en-US" sz="3200" smtClean="0">
                <a:solidFill>
                  <a:srgbClr val="FF0000"/>
                </a:solidFill>
              </a:rPr>
              <a:t>a</a:t>
            </a:r>
            <a:r>
              <a:rPr lang="en-US" smtClean="0"/>
              <a:t>. </a:t>
            </a:r>
            <a:r>
              <a:rPr lang="en-US" sz="2800" smtClean="0">
                <a:solidFill>
                  <a:srgbClr val="FF0000"/>
                </a:solidFill>
              </a:rPr>
              <a:t>Sự </a:t>
            </a:r>
            <a:r>
              <a:rPr lang="en-US" sz="2800">
                <a:solidFill>
                  <a:srgbClr val="FF0000"/>
                </a:solidFill>
              </a:rPr>
              <a:t>khác biệt về giọng điệu</a:t>
            </a:r>
          </a:p>
        </p:txBody>
      </p:sp>
      <p:sp>
        <p:nvSpPr>
          <p:cNvPr id="22533" name="Line 5"/>
          <p:cNvSpPr>
            <a:spLocks noChangeShapeType="1"/>
          </p:cNvSpPr>
          <p:nvPr/>
        </p:nvSpPr>
        <p:spPr bwMode="auto">
          <a:xfrm flipH="1">
            <a:off x="2743200" y="1524000"/>
            <a:ext cx="1524000" cy="304800"/>
          </a:xfrm>
          <a:prstGeom prst="line">
            <a:avLst/>
          </a:prstGeom>
          <a:noFill/>
          <a:ln w="9525">
            <a:solidFill>
              <a:schemeClr val="tx1"/>
            </a:solidFill>
            <a:round/>
            <a:headEnd/>
            <a:tailEnd type="triangle" w="med" len="med"/>
          </a:ln>
          <a:effectLst/>
        </p:spPr>
        <p:txBody>
          <a:bodyPr/>
          <a:lstStyle/>
          <a:p>
            <a:endParaRPr lang="en-US"/>
          </a:p>
        </p:txBody>
      </p:sp>
      <p:sp>
        <p:nvSpPr>
          <p:cNvPr id="22534" name="Text Box 6"/>
          <p:cNvSpPr txBox="1">
            <a:spLocks noChangeArrowheads="1"/>
          </p:cNvSpPr>
          <p:nvPr/>
        </p:nvSpPr>
        <p:spPr bwMode="auto">
          <a:xfrm>
            <a:off x="838200" y="1905000"/>
            <a:ext cx="3505200" cy="4151313"/>
          </a:xfrm>
          <a:prstGeom prst="rect">
            <a:avLst/>
          </a:prstGeom>
          <a:solidFill>
            <a:srgbClr val="00FFFF"/>
          </a:solidFill>
          <a:ln w="9525">
            <a:noFill/>
            <a:miter lim="800000"/>
            <a:headEnd/>
            <a:tailEnd/>
          </a:ln>
          <a:effectLst/>
        </p:spPr>
        <p:txBody>
          <a:bodyPr>
            <a:spAutoFit/>
          </a:bodyPr>
          <a:lstStyle/>
          <a:p>
            <a:pPr algn="just">
              <a:spcBef>
                <a:spcPct val="50000"/>
              </a:spcBef>
            </a:pPr>
            <a:r>
              <a:rPr lang="en-US" sz="2800"/>
              <a:t>            Đoạn 1:</a:t>
            </a:r>
          </a:p>
          <a:p>
            <a:pPr algn="just">
              <a:spcBef>
                <a:spcPct val="50000"/>
              </a:spcBef>
              <a:buFontTx/>
              <a:buChar char="-"/>
            </a:pPr>
            <a:r>
              <a:rPr lang="en-US" sz="2800"/>
              <a:t> Hùng hồn, thúc giục</a:t>
            </a:r>
          </a:p>
          <a:p>
            <a:pPr algn="just">
              <a:spcBef>
                <a:spcPct val="50000"/>
              </a:spcBef>
              <a:buFontTx/>
              <a:buChar char="-"/>
            </a:pPr>
            <a:r>
              <a:rPr lang="en-US" sz="2800"/>
              <a:t> Dùng từ ngữ, câu văn hô gọi, cầu khiến, khẳng định mạnh</a:t>
            </a:r>
          </a:p>
          <a:p>
            <a:pPr algn="just">
              <a:spcBef>
                <a:spcPct val="50000"/>
              </a:spcBef>
              <a:buFontTx/>
              <a:buChar char="-"/>
            </a:pPr>
            <a:r>
              <a:rPr lang="en-US" sz="2800"/>
              <a:t> Sử dụng câu ngắn kết hợp câu dài, phép lặp cú pháp</a:t>
            </a:r>
          </a:p>
        </p:txBody>
      </p:sp>
      <p:sp>
        <p:nvSpPr>
          <p:cNvPr id="22535" name="Text Box 7"/>
          <p:cNvSpPr txBox="1">
            <a:spLocks noChangeArrowheads="1"/>
          </p:cNvSpPr>
          <p:nvPr/>
        </p:nvSpPr>
        <p:spPr bwMode="auto">
          <a:xfrm>
            <a:off x="4648200" y="1905000"/>
            <a:ext cx="3657600" cy="4151313"/>
          </a:xfrm>
          <a:prstGeom prst="rect">
            <a:avLst/>
          </a:prstGeom>
          <a:solidFill>
            <a:srgbClr val="00FFFF"/>
          </a:solidFill>
          <a:ln w="9525">
            <a:noFill/>
            <a:miter lim="800000"/>
            <a:headEnd/>
            <a:tailEnd/>
          </a:ln>
          <a:effectLst/>
        </p:spPr>
        <p:txBody>
          <a:bodyPr>
            <a:spAutoFit/>
          </a:bodyPr>
          <a:lstStyle/>
          <a:p>
            <a:pPr algn="just">
              <a:spcBef>
                <a:spcPct val="50000"/>
              </a:spcBef>
            </a:pPr>
            <a:r>
              <a:rPr lang="en-US" sz="2800"/>
              <a:t>             Đoạn 2:</a:t>
            </a:r>
          </a:p>
          <a:p>
            <a:pPr algn="just">
              <a:spcBef>
                <a:spcPct val="50000"/>
              </a:spcBef>
              <a:buFontTx/>
              <a:buChar char="-"/>
            </a:pPr>
            <a:r>
              <a:rPr lang="en-US" sz="2800"/>
              <a:t>Giọng ngợi ca tha thiết, giàu cảm xúc</a:t>
            </a:r>
          </a:p>
          <a:p>
            <a:pPr algn="just">
              <a:spcBef>
                <a:spcPct val="50000"/>
              </a:spcBef>
              <a:buFontTx/>
              <a:buChar char="-"/>
            </a:pPr>
            <a:r>
              <a:rPr lang="en-US" sz="2800"/>
              <a:t> Sử dụng nhiều tính từ chỉ trạng thái, mức độ</a:t>
            </a:r>
          </a:p>
          <a:p>
            <a:pPr algn="just">
              <a:spcBef>
                <a:spcPct val="50000"/>
              </a:spcBef>
              <a:buFontTx/>
              <a:buChar char="-"/>
            </a:pPr>
            <a:r>
              <a:rPr lang="en-US" sz="2800"/>
              <a:t> Sử dụng kết hợp câu ngắn-dài, câu nhiều tầng,lặp cú pháp, liệt kê</a:t>
            </a:r>
          </a:p>
        </p:txBody>
      </p:sp>
      <p:sp>
        <p:nvSpPr>
          <p:cNvPr id="22536" name="Line 8"/>
          <p:cNvSpPr>
            <a:spLocks noChangeShapeType="1"/>
          </p:cNvSpPr>
          <p:nvPr/>
        </p:nvSpPr>
        <p:spPr bwMode="auto">
          <a:xfrm>
            <a:off x="4800600" y="1524000"/>
            <a:ext cx="1447800" cy="381000"/>
          </a:xfrm>
          <a:prstGeom prst="line">
            <a:avLst/>
          </a:prstGeom>
          <a:noFill/>
          <a:ln w="9525">
            <a:solidFill>
              <a:schemeClr val="tx1"/>
            </a:solidFill>
            <a:round/>
            <a:headEnd/>
            <a:tailEnd type="triangle" w="med" len="med"/>
          </a:ln>
          <a:effectLst/>
        </p:spPr>
        <p:txBody>
          <a:bodyPr/>
          <a:lstStyle/>
          <a:p>
            <a:endParaRPr lang="en-US"/>
          </a:p>
        </p:txBody>
      </p:sp>
      <p:sp>
        <p:nvSpPr>
          <p:cNvPr id="22537" name="Rectangle 9"/>
          <p:cNvSpPr>
            <a:spLocks noChangeArrowheads="1"/>
          </p:cNvSpPr>
          <p:nvPr/>
        </p:nvSpPr>
        <p:spPr bwMode="auto">
          <a:xfrm>
            <a:off x="2743200" y="304800"/>
            <a:ext cx="3550972" cy="523220"/>
          </a:xfrm>
          <a:prstGeom prst="rect">
            <a:avLst/>
          </a:prstGeom>
          <a:noFill/>
          <a:ln w="9525">
            <a:noFill/>
            <a:miter lim="800000"/>
            <a:headEnd/>
            <a:tailEnd/>
          </a:ln>
          <a:effectLst/>
        </p:spPr>
        <p:txBody>
          <a:bodyPr wrap="none">
            <a:spAutoFit/>
          </a:bodyPr>
          <a:lstStyle/>
          <a:p>
            <a:r>
              <a:rPr lang="en-US" sz="2800" b="1" i="1">
                <a:solidFill>
                  <a:srgbClr val="FF0000"/>
                </a:solidFill>
              </a:rPr>
              <a:t>2. </a:t>
            </a:r>
            <a:r>
              <a:rPr lang="en-US" sz="2800" b="1" i="1" u="sng">
                <a:solidFill>
                  <a:srgbClr val="FF0000"/>
                </a:solidFill>
              </a:rPr>
              <a:t>Bài tập 2</a:t>
            </a:r>
            <a:r>
              <a:rPr lang="en-US" sz="2800" b="1" i="1">
                <a:solidFill>
                  <a:srgbClr val="FF0000"/>
                </a:solidFill>
              </a:rPr>
              <a:t> (sgk/156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fade">
                                      <p:cBhvr>
                                        <p:cTn id="7" dur="2000"/>
                                        <p:tgtEl>
                                          <p:spTgt spid="2253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2533"/>
                                        </p:tgtEl>
                                        <p:attrNameLst>
                                          <p:attrName>style.visibility</p:attrName>
                                        </p:attrNameLst>
                                      </p:cBhvr>
                                      <p:to>
                                        <p:strVal val="visible"/>
                                      </p:to>
                                    </p:set>
                                    <p:animEffect transition="in" filter="box(in)">
                                      <p:cBhvr>
                                        <p:cTn id="12" dur="500"/>
                                        <p:tgtEl>
                                          <p:spTgt spid="2253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22534"/>
                                        </p:tgtEl>
                                        <p:attrNameLst>
                                          <p:attrName>style.visibility</p:attrName>
                                        </p:attrNameLst>
                                      </p:cBhvr>
                                      <p:to>
                                        <p:strVal val="visible"/>
                                      </p:to>
                                    </p:set>
                                    <p:animEffect transition="in" filter="strips(downLeft)">
                                      <p:cBhvr>
                                        <p:cTn id="17" dur="500"/>
                                        <p:tgtEl>
                                          <p:spTgt spid="2253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2536"/>
                                        </p:tgtEl>
                                        <p:attrNameLst>
                                          <p:attrName>style.visibility</p:attrName>
                                        </p:attrNameLst>
                                      </p:cBhvr>
                                      <p:to>
                                        <p:strVal val="visible"/>
                                      </p:to>
                                    </p:set>
                                    <p:animEffect transition="in" filter="blinds(horizontal)">
                                      <p:cBhvr>
                                        <p:cTn id="22" dur="500"/>
                                        <p:tgtEl>
                                          <p:spTgt spid="22536"/>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22535"/>
                                        </p:tgtEl>
                                        <p:attrNameLst>
                                          <p:attrName>style.visibility</p:attrName>
                                        </p:attrNameLst>
                                      </p:cBhvr>
                                      <p:to>
                                        <p:strVal val="visible"/>
                                      </p:to>
                                    </p:set>
                                    <p:animEffect transition="in" filter="strips(downLeft)">
                                      <p:cBhvr>
                                        <p:cTn id="27" dur="500"/>
                                        <p:tgtEl>
                                          <p:spTgt spid="225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animBg="1"/>
      <p:bldP spid="22533" grpId="0" animBg="1"/>
      <p:bldP spid="22534" grpId="0" animBg="1"/>
      <p:bldP spid="22535" grpId="0" animBg="1"/>
      <p:bldP spid="2253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AutoShape 4"/>
          <p:cNvSpPr>
            <a:spLocks noChangeArrowheads="1"/>
          </p:cNvSpPr>
          <p:nvPr/>
        </p:nvSpPr>
        <p:spPr bwMode="auto">
          <a:xfrm>
            <a:off x="1371600" y="1371600"/>
            <a:ext cx="6629400" cy="3810000"/>
          </a:xfrm>
          <a:prstGeom prst="wedgeEllipseCallout">
            <a:avLst>
              <a:gd name="adj1" fmla="val -58907"/>
              <a:gd name="adj2" fmla="val 74157"/>
            </a:avLst>
          </a:prstGeom>
          <a:ln>
            <a:headEnd/>
            <a:tailEnd/>
          </a:ln>
        </p:spPr>
        <p:style>
          <a:lnRef idx="1">
            <a:schemeClr val="accent3"/>
          </a:lnRef>
          <a:fillRef idx="2">
            <a:schemeClr val="accent3"/>
          </a:fillRef>
          <a:effectRef idx="1">
            <a:schemeClr val="accent3"/>
          </a:effectRef>
          <a:fontRef idx="minor">
            <a:schemeClr val="dk1"/>
          </a:fontRef>
        </p:style>
        <p:txBody>
          <a:bodyPr/>
          <a:lstStyle/>
          <a:p>
            <a:pPr algn="ctr"/>
            <a:r>
              <a:rPr lang="en-US" sz="4000">
                <a:solidFill>
                  <a:srgbClr val="FF0000"/>
                </a:solidFill>
              </a:rPr>
              <a:t>Cơ sở tạo nên sự khác biệt về giọng điệu trong từng đoạn văn?</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anim calcmode="lin" valueType="num">
                                      <p:cBhvr additive="base">
                                        <p:cTn id="7" dur="500" fill="hold"/>
                                        <p:tgtEl>
                                          <p:spTgt spid="23556"/>
                                        </p:tgtEl>
                                        <p:attrNameLst>
                                          <p:attrName>ppt_x</p:attrName>
                                        </p:attrNameLst>
                                      </p:cBhvr>
                                      <p:tavLst>
                                        <p:tav tm="0">
                                          <p:val>
                                            <p:strVal val="#ppt_x"/>
                                          </p:val>
                                        </p:tav>
                                        <p:tav tm="100000">
                                          <p:val>
                                            <p:strVal val="#ppt_x"/>
                                          </p:val>
                                        </p:tav>
                                      </p:tavLst>
                                    </p:anim>
                                    <p:anim calcmode="lin" valueType="num">
                                      <p:cBhvr additive="base">
                                        <p:cTn id="8" dur="500" fill="hold"/>
                                        <p:tgtEl>
                                          <p:spTgt spid="235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381000" y="2438400"/>
            <a:ext cx="2286000" cy="181588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just">
              <a:spcBef>
                <a:spcPct val="50000"/>
              </a:spcBef>
            </a:pPr>
            <a:r>
              <a:rPr lang="en-US" sz="2800" smtClean="0">
                <a:solidFill>
                  <a:srgbClr val="FF0000"/>
                </a:solidFill>
              </a:rPr>
              <a:t>b. Cơ </a:t>
            </a:r>
            <a:r>
              <a:rPr lang="en-US" sz="2800">
                <a:solidFill>
                  <a:srgbClr val="FF0000"/>
                </a:solidFill>
              </a:rPr>
              <a:t>sở tạo nên sự khác biệt về giọng điệu</a:t>
            </a:r>
          </a:p>
        </p:txBody>
      </p:sp>
      <p:sp>
        <p:nvSpPr>
          <p:cNvPr id="24581" name="Line 5"/>
          <p:cNvSpPr>
            <a:spLocks noChangeShapeType="1"/>
          </p:cNvSpPr>
          <p:nvPr/>
        </p:nvSpPr>
        <p:spPr bwMode="auto">
          <a:xfrm flipV="1">
            <a:off x="2743200" y="1905000"/>
            <a:ext cx="1143000" cy="838200"/>
          </a:xfrm>
          <a:prstGeom prst="line">
            <a:avLst/>
          </a:prstGeom>
          <a:noFill/>
          <a:ln w="9525">
            <a:solidFill>
              <a:schemeClr val="tx1"/>
            </a:solidFill>
            <a:round/>
            <a:headEnd/>
            <a:tailEnd type="triangle" w="med" len="med"/>
          </a:ln>
          <a:effectLst/>
        </p:spPr>
        <p:txBody>
          <a:bodyPr/>
          <a:lstStyle/>
          <a:p>
            <a:endParaRPr lang="en-US"/>
          </a:p>
        </p:txBody>
      </p:sp>
      <p:sp>
        <p:nvSpPr>
          <p:cNvPr id="24582" name="Text Box 6"/>
          <p:cNvSpPr txBox="1">
            <a:spLocks noChangeArrowheads="1"/>
          </p:cNvSpPr>
          <p:nvPr/>
        </p:nvSpPr>
        <p:spPr bwMode="auto">
          <a:xfrm>
            <a:off x="4038600" y="1371600"/>
            <a:ext cx="3733800" cy="1800225"/>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algn="just">
              <a:spcBef>
                <a:spcPct val="50000"/>
              </a:spcBef>
            </a:pPr>
            <a:r>
              <a:rPr lang="en-US" sz="2800">
                <a:solidFill>
                  <a:srgbClr val="0070C0"/>
                </a:solidFill>
              </a:rPr>
              <a:t>Đoạn 1: là lời nhiệt huyết kêu gọi của một lãnh tụ với quốc dân đồng bào</a:t>
            </a:r>
          </a:p>
        </p:txBody>
      </p:sp>
      <p:sp>
        <p:nvSpPr>
          <p:cNvPr id="24583" name="Text Box 7"/>
          <p:cNvSpPr txBox="1">
            <a:spLocks noChangeArrowheads="1"/>
          </p:cNvSpPr>
          <p:nvPr/>
        </p:nvSpPr>
        <p:spPr bwMode="auto">
          <a:xfrm>
            <a:off x="4114800" y="3886200"/>
            <a:ext cx="3657600" cy="156966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algn="just">
              <a:spcBef>
                <a:spcPct val="50000"/>
              </a:spcBef>
            </a:pPr>
            <a:r>
              <a:rPr lang="en-US" sz="3200">
                <a:solidFill>
                  <a:srgbClr val="0070C0"/>
                </a:solidFill>
              </a:rPr>
              <a:t>Đoạn 2: tình cảm ngưỡng mộ đối với một tài thơ</a:t>
            </a:r>
          </a:p>
        </p:txBody>
      </p:sp>
      <p:sp>
        <p:nvSpPr>
          <p:cNvPr id="24584" name="Line 8"/>
          <p:cNvSpPr>
            <a:spLocks noChangeShapeType="1"/>
          </p:cNvSpPr>
          <p:nvPr/>
        </p:nvSpPr>
        <p:spPr bwMode="auto">
          <a:xfrm>
            <a:off x="2743200" y="3124200"/>
            <a:ext cx="1371600" cy="914400"/>
          </a:xfrm>
          <a:prstGeom prst="line">
            <a:avLst/>
          </a:prstGeom>
          <a:noFill/>
          <a:ln w="9525">
            <a:solidFill>
              <a:schemeClr val="tx1"/>
            </a:solidFill>
            <a:round/>
            <a:headEnd/>
            <a:tailEnd type="triangle" w="med" len="med"/>
          </a:ln>
          <a:effectLst/>
        </p:spPr>
        <p:txBody>
          <a:bodyPr/>
          <a:lstStyle/>
          <a:p>
            <a:endParaRPr lang="en-US"/>
          </a:p>
        </p:txBody>
      </p:sp>
      <p:sp>
        <p:nvSpPr>
          <p:cNvPr id="24585" name="Rectangle 9"/>
          <p:cNvSpPr>
            <a:spLocks noChangeArrowheads="1"/>
          </p:cNvSpPr>
          <p:nvPr/>
        </p:nvSpPr>
        <p:spPr bwMode="auto">
          <a:xfrm>
            <a:off x="2438400" y="457200"/>
            <a:ext cx="4027064" cy="584775"/>
          </a:xfrm>
          <a:prstGeom prst="rect">
            <a:avLst/>
          </a:prstGeom>
          <a:noFill/>
          <a:ln w="9525">
            <a:noFill/>
            <a:miter lim="800000"/>
            <a:headEnd/>
            <a:tailEnd/>
          </a:ln>
          <a:effectLst/>
        </p:spPr>
        <p:txBody>
          <a:bodyPr wrap="none">
            <a:spAutoFit/>
          </a:bodyPr>
          <a:lstStyle/>
          <a:p>
            <a:r>
              <a:rPr lang="en-US" sz="3200" b="1" i="1"/>
              <a:t>2. </a:t>
            </a:r>
            <a:r>
              <a:rPr lang="en-US" sz="3200" b="1" i="1" u="sng"/>
              <a:t>Bài tập 2</a:t>
            </a:r>
            <a:r>
              <a:rPr lang="en-US" sz="3200" b="1" i="1"/>
              <a:t> (sgk/156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box(in)">
                                      <p:cBhvr>
                                        <p:cTn id="7" dur="500"/>
                                        <p:tgtEl>
                                          <p:spTgt spid="2458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4581"/>
                                        </p:tgtEl>
                                        <p:attrNameLst>
                                          <p:attrName>style.visibility</p:attrName>
                                        </p:attrNameLst>
                                      </p:cBhvr>
                                      <p:to>
                                        <p:strVal val="visible"/>
                                      </p:to>
                                    </p:set>
                                    <p:animEffect transition="in" filter="box(in)">
                                      <p:cBhvr>
                                        <p:cTn id="12" dur="500"/>
                                        <p:tgtEl>
                                          <p:spTgt spid="2458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4582"/>
                                        </p:tgtEl>
                                        <p:attrNameLst>
                                          <p:attrName>style.visibility</p:attrName>
                                        </p:attrNameLst>
                                      </p:cBhvr>
                                      <p:to>
                                        <p:strVal val="visible"/>
                                      </p:to>
                                    </p:set>
                                    <p:animEffect transition="in" filter="box(in)">
                                      <p:cBhvr>
                                        <p:cTn id="17" dur="500"/>
                                        <p:tgtEl>
                                          <p:spTgt spid="2458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4584"/>
                                        </p:tgtEl>
                                        <p:attrNameLst>
                                          <p:attrName>style.visibility</p:attrName>
                                        </p:attrNameLst>
                                      </p:cBhvr>
                                      <p:to>
                                        <p:strVal val="visible"/>
                                      </p:to>
                                    </p:set>
                                    <p:animEffect transition="in" filter="blinds(horizontal)">
                                      <p:cBhvr>
                                        <p:cTn id="22" dur="500"/>
                                        <p:tgtEl>
                                          <p:spTgt spid="24584"/>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4583"/>
                                        </p:tgtEl>
                                        <p:attrNameLst>
                                          <p:attrName>style.visibility</p:attrName>
                                        </p:attrNameLst>
                                      </p:cBhvr>
                                      <p:to>
                                        <p:strVal val="visible"/>
                                      </p:to>
                                    </p:set>
                                    <p:animEffect transition="in" filter="box(in)">
                                      <p:cBhvr>
                                        <p:cTn id="27" dur="500"/>
                                        <p:tgtEl>
                                          <p:spTgt spid="245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animBg="1"/>
      <p:bldP spid="24582" grpId="0" animBg="1"/>
      <p:bldP spid="24583" grpId="0" animBg="1"/>
      <p:bldP spid="2458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AutoShape 4"/>
          <p:cNvSpPr>
            <a:spLocks noChangeArrowheads="1"/>
          </p:cNvSpPr>
          <p:nvPr/>
        </p:nvSpPr>
        <p:spPr bwMode="auto">
          <a:xfrm>
            <a:off x="914400" y="990600"/>
            <a:ext cx="7543800" cy="4724400"/>
          </a:xfrm>
          <a:prstGeom prst="cloudCallout">
            <a:avLst>
              <a:gd name="adj1" fmla="val -68102"/>
              <a:gd name="adj2" fmla="val 80958"/>
            </a:avLst>
          </a:prstGeom>
          <a:ln>
            <a:headEnd/>
            <a:tailEnd/>
          </a:ln>
        </p:spPr>
        <p:style>
          <a:lnRef idx="1">
            <a:schemeClr val="accent5"/>
          </a:lnRef>
          <a:fillRef idx="2">
            <a:schemeClr val="accent5"/>
          </a:fillRef>
          <a:effectRef idx="1">
            <a:schemeClr val="accent5"/>
          </a:effectRef>
          <a:fontRef idx="minor">
            <a:schemeClr val="dk1"/>
          </a:fontRef>
        </p:style>
        <p:txBody>
          <a:bodyPr/>
          <a:lstStyle/>
          <a:p>
            <a:pPr algn="just"/>
            <a:r>
              <a:rPr lang="en-US" sz="4000"/>
              <a:t>Từ mục 1,2 hãy xác định đặc điểm quan trọng nhất của giọng điệu trong văn nghị luận?</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4"/>
                                        </p:tgtEl>
                                        <p:attrNameLst>
                                          <p:attrName>style.visibility</p:attrName>
                                        </p:attrNameLst>
                                      </p:cBhvr>
                                      <p:to>
                                        <p:strVal val="visible"/>
                                      </p:to>
                                    </p:set>
                                    <p:anim calcmode="lin" valueType="num">
                                      <p:cBhvr additive="base">
                                        <p:cTn id="7" dur="500" fill="hold"/>
                                        <p:tgtEl>
                                          <p:spTgt spid="25604"/>
                                        </p:tgtEl>
                                        <p:attrNameLst>
                                          <p:attrName>ppt_x</p:attrName>
                                        </p:attrNameLst>
                                      </p:cBhvr>
                                      <p:tavLst>
                                        <p:tav tm="0">
                                          <p:val>
                                            <p:strVal val="#ppt_x"/>
                                          </p:val>
                                        </p:tav>
                                        <p:tav tm="100000">
                                          <p:val>
                                            <p:strVal val="#ppt_x"/>
                                          </p:val>
                                        </p:tav>
                                      </p:tavLst>
                                    </p:anim>
                                    <p:anim calcmode="lin" valueType="num">
                                      <p:cBhvr additive="base">
                                        <p:cTn id="8" dur="500" fill="hold"/>
                                        <p:tgtEl>
                                          <p:spTgt spid="256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491444495_e63772f11f"/>
          <p:cNvPicPr>
            <a:picLocks noChangeAspect="1" noChangeArrowheads="1"/>
          </p:cNvPicPr>
          <p:nvPr/>
        </p:nvPicPr>
        <p:blipFill>
          <a:blip r:embed="rId2">
            <a:lum bright="24000"/>
          </a:blip>
          <a:srcRect/>
          <a:stretch>
            <a:fillRect/>
          </a:stretch>
        </p:blipFill>
        <p:spPr bwMode="auto">
          <a:xfrm>
            <a:off x="0" y="0"/>
            <a:ext cx="9144000" cy="6858000"/>
          </a:xfrm>
          <a:prstGeom prst="rect">
            <a:avLst/>
          </a:prstGeom>
          <a:noFill/>
        </p:spPr>
      </p:pic>
      <p:sp>
        <p:nvSpPr>
          <p:cNvPr id="27654" name="Text Box 6"/>
          <p:cNvSpPr txBox="1">
            <a:spLocks noChangeArrowheads="1"/>
          </p:cNvSpPr>
          <p:nvPr/>
        </p:nvSpPr>
        <p:spPr bwMode="auto">
          <a:xfrm>
            <a:off x="0" y="762000"/>
            <a:ext cx="8763000" cy="1631216"/>
          </a:xfrm>
          <a:prstGeom prst="rect">
            <a:avLst/>
          </a:prstGeom>
          <a:noFill/>
          <a:ln w="9525">
            <a:noFill/>
            <a:miter lim="800000"/>
            <a:headEnd/>
            <a:tailEnd/>
          </a:ln>
          <a:effectLst/>
        </p:spPr>
        <p:txBody>
          <a:bodyPr wrap="square">
            <a:spAutoFit/>
          </a:bodyPr>
          <a:lstStyle/>
          <a:p>
            <a:pPr algn="ctr">
              <a:spcBef>
                <a:spcPct val="50000"/>
              </a:spcBef>
            </a:pPr>
            <a:r>
              <a:rPr lang="en-US" sz="4000" b="1" i="1">
                <a:solidFill>
                  <a:srgbClr val="0000CC"/>
                </a:solidFill>
              </a:rPr>
              <a:t>3. </a:t>
            </a:r>
            <a:r>
              <a:rPr lang="en-US" sz="4000" b="1" i="1" u="sng">
                <a:solidFill>
                  <a:srgbClr val="0000CC"/>
                </a:solidFill>
              </a:rPr>
              <a:t>Đặc điểm của giọng điệu ngôn từ </a:t>
            </a:r>
          </a:p>
          <a:p>
            <a:pPr algn="ctr">
              <a:spcBef>
                <a:spcPct val="50000"/>
              </a:spcBef>
            </a:pPr>
            <a:r>
              <a:rPr lang="en-US" sz="4000" b="1" i="1" u="sng">
                <a:solidFill>
                  <a:srgbClr val="0000CC"/>
                </a:solidFill>
              </a:rPr>
              <a:t>trong văn nghị luận</a:t>
            </a:r>
            <a:endParaRPr lang="en-US" sz="4000" b="1" i="1">
              <a:solidFill>
                <a:srgbClr val="0000CC"/>
              </a:solidFill>
            </a:endParaRPr>
          </a:p>
        </p:txBody>
      </p:sp>
      <p:sp>
        <p:nvSpPr>
          <p:cNvPr id="27655" name="Text Box 7"/>
          <p:cNvSpPr txBox="1">
            <a:spLocks noChangeArrowheads="1"/>
          </p:cNvSpPr>
          <p:nvPr/>
        </p:nvSpPr>
        <p:spPr bwMode="auto">
          <a:xfrm>
            <a:off x="990600" y="3352800"/>
            <a:ext cx="7620000" cy="2862322"/>
          </a:xfrm>
          <a:prstGeom prst="rect">
            <a:avLst/>
          </a:prstGeom>
          <a:noFill/>
          <a:ln w="9525">
            <a:noFill/>
            <a:miter lim="800000"/>
            <a:headEnd/>
            <a:tailEnd/>
          </a:ln>
          <a:effectLst/>
        </p:spPr>
        <p:txBody>
          <a:bodyPr wrap="square">
            <a:spAutoFit/>
          </a:bodyPr>
          <a:lstStyle/>
          <a:p>
            <a:pPr algn="just">
              <a:spcBef>
                <a:spcPct val="50000"/>
              </a:spcBef>
            </a:pPr>
            <a:r>
              <a:rPr lang="en-US" sz="3600">
                <a:solidFill>
                  <a:srgbClr val="002060"/>
                </a:solidFill>
              </a:rPr>
              <a:t>Giọng điệu ngôn từ trong văn nghị luận về cơ bản là trang trọng, nghiêm túc. Tuy nhiên mỗi phần trong bài văn có thể thay đổi sao cho thích hợp với nội dung cụ </a:t>
            </a:r>
            <a:r>
              <a:rPr lang="en-US" sz="3600" smtClean="0">
                <a:solidFill>
                  <a:srgbClr val="002060"/>
                </a:solidFill>
              </a:rPr>
              <a:t>thể.</a:t>
            </a:r>
            <a:endParaRPr lang="en-US" sz="3600">
              <a:solidFill>
                <a:srgbClr val="00206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wheel(4)">
                                      <p:cBhvr>
                                        <p:cTn id="7" dur="2000"/>
                                        <p:tgtEl>
                                          <p:spTgt spid="2765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7654"/>
                                        </p:tgtEl>
                                        <p:attrNameLst>
                                          <p:attrName>style.visibility</p:attrName>
                                        </p:attrNameLst>
                                      </p:cBhvr>
                                      <p:to>
                                        <p:strVal val="visible"/>
                                      </p:to>
                                    </p:set>
                                    <p:animEffect transition="in" filter="barn(inHorizontal)">
                                      <p:cBhvr>
                                        <p:cTn id="12" dur="500"/>
                                        <p:tgtEl>
                                          <p:spTgt spid="2765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7655"/>
                                        </p:tgtEl>
                                        <p:attrNameLst>
                                          <p:attrName>style.visibility</p:attrName>
                                        </p:attrNameLst>
                                      </p:cBhvr>
                                      <p:to>
                                        <p:strVal val="visible"/>
                                      </p:to>
                                    </p:set>
                                    <p:animEffect transition="in" filter="wheel(4)">
                                      <p:cBhvr>
                                        <p:cTn id="17" dur="2000"/>
                                        <p:tgtEl>
                                          <p:spTgt spid="276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p:bldP spid="2765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Grp="1" noChangeArrowheads="1"/>
          </p:cNvSpPr>
          <p:nvPr>
            <p:ph idx="1"/>
          </p:nvPr>
        </p:nvSpPr>
        <p:spPr>
          <a:xfrm>
            <a:off x="533400" y="2209800"/>
            <a:ext cx="8305800" cy="3352800"/>
          </a:xfrm>
        </p:spPr>
        <p:style>
          <a:lnRef idx="1">
            <a:schemeClr val="accent3"/>
          </a:lnRef>
          <a:fillRef idx="2">
            <a:schemeClr val="accent3"/>
          </a:fillRef>
          <a:effectRef idx="1">
            <a:schemeClr val="accent3"/>
          </a:effectRef>
          <a:fontRef idx="minor">
            <a:schemeClr val="dk1"/>
          </a:fontRef>
        </p:style>
        <p:txBody>
          <a:bodyPr>
            <a:noAutofit/>
          </a:bodyPr>
          <a:lstStyle/>
          <a:p>
            <a:pPr algn="ctr">
              <a:buFontTx/>
              <a:buNone/>
            </a:pPr>
            <a:r>
              <a:rPr lang="en-US" sz="3600">
                <a:solidFill>
                  <a:srgbClr val="0070C0"/>
                </a:solidFill>
                <a:latin typeface="Times New Roman" pitchFamily="18" charset="0"/>
              </a:rPr>
              <a:t>THẢO LUẬN</a:t>
            </a:r>
          </a:p>
          <a:p>
            <a:pPr algn="just">
              <a:buFontTx/>
              <a:buNone/>
            </a:pPr>
            <a:r>
              <a:rPr lang="en-US" sz="3600">
                <a:solidFill>
                  <a:srgbClr val="0070C0"/>
                </a:solidFill>
                <a:latin typeface="Times New Roman" pitchFamily="18" charset="0"/>
              </a:rPr>
              <a:t>    Phân tích rõ những đặc điểm trong cách sử dụng từ ngữ, sử dụng kết hợp các kiểu câu, biểu hiện giọng điệu của lời văn trong các đoạn trích sgk/157</a:t>
            </a:r>
          </a:p>
        </p:txBody>
      </p:sp>
      <p:sp>
        <p:nvSpPr>
          <p:cNvPr id="28675" name="Rectangle 3"/>
          <p:cNvSpPr>
            <a:spLocks noGrp="1" noChangeArrowheads="1"/>
          </p:cNvSpPr>
          <p:nvPr>
            <p:ph type="body" idx="4294967295"/>
          </p:nvPr>
        </p:nvSpPr>
        <p:spPr>
          <a:xfrm>
            <a:off x="2133600" y="304800"/>
            <a:ext cx="4495800" cy="1295400"/>
          </a:xfrm>
        </p:spPr>
        <p:txBody>
          <a:bodyPr>
            <a:normAutofit lnSpcReduction="10000"/>
          </a:bodyPr>
          <a:lstStyle/>
          <a:p>
            <a:pPr algn="ctr">
              <a:buFontTx/>
              <a:buNone/>
            </a:pPr>
            <a:r>
              <a:rPr lang="en-US" sz="3600">
                <a:latin typeface="Times New Roman" pitchFamily="18" charset="0"/>
              </a:rPr>
              <a:t>IV. LUYỆN TẬP</a:t>
            </a:r>
          </a:p>
          <a:p>
            <a:pPr algn="ctr">
              <a:buFontTx/>
              <a:buNone/>
            </a:pPr>
            <a:r>
              <a:rPr lang="en-US" sz="3600">
                <a:latin typeface="Times New Roman" pitchFamily="18" charset="0"/>
              </a:rPr>
              <a:t>1.</a:t>
            </a:r>
            <a:r>
              <a:rPr lang="en-US" sz="3600" u="sng">
                <a:latin typeface="Times New Roman" pitchFamily="18" charset="0"/>
              </a:rPr>
              <a:t>Bài tập 1:</a:t>
            </a:r>
            <a:r>
              <a:rPr lang="en-US" sz="3600">
                <a:latin typeface="Times New Roman" pitchFamily="18" charset="0"/>
              </a:rPr>
              <a:t> (sgk/157)</a:t>
            </a:r>
          </a:p>
          <a:p>
            <a:pPr algn="ctr">
              <a:buFontTx/>
              <a:buNone/>
            </a:pPr>
            <a:endParaRPr lang="en-US">
              <a:latin typeface="Times New Roman"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ox(in)">
                                      <p:cBhvr>
                                        <p:cTn id="7" dur="500"/>
                                        <p:tgtEl>
                                          <p:spTgt spid="2867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8675">
                                            <p:txEl>
                                              <p:pRg st="1" end="1"/>
                                            </p:txEl>
                                          </p:spTgt>
                                        </p:tgtEl>
                                        <p:attrNameLst>
                                          <p:attrName>style.visibility</p:attrName>
                                        </p:attrNameLst>
                                      </p:cBhvr>
                                      <p:to>
                                        <p:strVal val="visible"/>
                                      </p:to>
                                    </p:set>
                                    <p:animEffect transition="in" filter="box(in)">
                                      <p:cBhvr>
                                        <p:cTn id="10" dur="500"/>
                                        <p:tgtEl>
                                          <p:spTgt spid="2867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28677"/>
                                        </p:tgtEl>
                                        <p:attrNameLst>
                                          <p:attrName>style.visibility</p:attrName>
                                        </p:attrNameLst>
                                      </p:cBhvr>
                                      <p:to>
                                        <p:strVal val="visible"/>
                                      </p:to>
                                    </p:set>
                                    <p:animEffect transition="in" filter="strips(downLeft)">
                                      <p:cBhvr>
                                        <p:cTn id="15" dur="500"/>
                                        <p:tgtEl>
                                          <p:spTgt spid="28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2209800" y="533400"/>
            <a:ext cx="4876800" cy="707886"/>
          </a:xfrm>
          <a:prstGeom prst="rect">
            <a:avLst/>
          </a:prstGeom>
          <a:noFill/>
          <a:ln w="9525">
            <a:noFill/>
            <a:miter lim="800000"/>
            <a:headEnd/>
            <a:tailEnd/>
          </a:ln>
          <a:effectLst/>
        </p:spPr>
        <p:txBody>
          <a:bodyPr>
            <a:spAutoFit/>
          </a:bodyPr>
          <a:lstStyle/>
          <a:p>
            <a:pPr>
              <a:spcBef>
                <a:spcPct val="50000"/>
              </a:spcBef>
            </a:pPr>
            <a:r>
              <a:rPr lang="en-US" sz="4000" smtClean="0">
                <a:solidFill>
                  <a:srgbClr val="FF0000"/>
                </a:solidFill>
              </a:rPr>
              <a:t>Bài tập 1</a:t>
            </a:r>
            <a:endParaRPr lang="en-US" sz="4000">
              <a:solidFill>
                <a:srgbClr val="FF0000"/>
              </a:solidFill>
            </a:endParaRPr>
          </a:p>
        </p:txBody>
      </p:sp>
      <p:sp>
        <p:nvSpPr>
          <p:cNvPr id="33797" name="Text Box 5"/>
          <p:cNvSpPr txBox="1">
            <a:spLocks noChangeArrowheads="1"/>
          </p:cNvSpPr>
          <p:nvPr/>
        </p:nvSpPr>
        <p:spPr bwMode="auto">
          <a:xfrm>
            <a:off x="533400" y="1371600"/>
            <a:ext cx="8001000" cy="5078313"/>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3600" smtClean="0">
                <a:solidFill>
                  <a:srgbClr val="0070C0"/>
                </a:solidFill>
              </a:rPr>
              <a:t>Đoạn 1:</a:t>
            </a:r>
          </a:p>
          <a:p>
            <a:pPr algn="just"/>
            <a:r>
              <a:rPr lang="en-US" sz="3600" smtClean="0">
                <a:solidFill>
                  <a:srgbClr val="0070C0"/>
                </a:solidFill>
              </a:rPr>
              <a:t>- Từ ngữ chuẩn mực, trang trọng, dùng nhiều từ ngữ chính trị: </a:t>
            </a:r>
            <a:r>
              <a:rPr lang="en-US" sz="3600" i="1" smtClean="0">
                <a:solidFill>
                  <a:srgbClr val="0070C0"/>
                </a:solidFill>
              </a:rPr>
              <a:t>nổi dậy, chính quyền, thoái vị, đánh đổ, xiềng xích, gây dựng…</a:t>
            </a:r>
          </a:p>
          <a:p>
            <a:pPr algn="just"/>
            <a:r>
              <a:rPr lang="en-US" sz="3600" smtClean="0">
                <a:solidFill>
                  <a:srgbClr val="0070C0"/>
                </a:solidFill>
              </a:rPr>
              <a:t>- Kiểu câu lặp cú pháp: </a:t>
            </a:r>
            <a:r>
              <a:rPr lang="en-US" sz="3600" i="1" smtClean="0">
                <a:solidFill>
                  <a:srgbClr val="0070C0"/>
                </a:solidFill>
              </a:rPr>
              <a:t>sự thật là…dân ta lại…</a:t>
            </a:r>
          </a:p>
          <a:p>
            <a:pPr algn="just"/>
            <a:r>
              <a:rPr lang="en-US" sz="3600" i="1" smtClean="0">
                <a:solidFill>
                  <a:srgbClr val="0070C0"/>
                </a:solidFill>
              </a:rPr>
              <a:t>- </a:t>
            </a:r>
            <a:r>
              <a:rPr lang="en-US" sz="3600" smtClean="0">
                <a:solidFill>
                  <a:srgbClr val="0070C0"/>
                </a:solidFill>
              </a:rPr>
              <a:t>Giọng điệu: rắn rỏi, dứt khoát, mạnh mẽ và cương quyết</a:t>
            </a:r>
            <a:endParaRPr lang="en-US" sz="3600">
              <a:solidFill>
                <a:srgbClr val="0070C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Effect transition="in" filter="box(in)">
                                      <p:cBhvr>
                                        <p:cTn id="7" dur="500"/>
                                        <p:tgtEl>
                                          <p:spTgt spid="337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3797">
                                            <p:txEl>
                                              <p:pRg st="0" end="0"/>
                                            </p:txEl>
                                          </p:spTgt>
                                        </p:tgtEl>
                                        <p:attrNameLst>
                                          <p:attrName>style.visibility</p:attrName>
                                        </p:attrNameLst>
                                      </p:cBhvr>
                                      <p:to>
                                        <p:strVal val="visible"/>
                                      </p:to>
                                    </p:set>
                                    <p:animEffect transition="in" filter="strips(downLeft)">
                                      <p:cBhvr>
                                        <p:cTn id="12" dur="500"/>
                                        <p:tgtEl>
                                          <p:spTgt spid="3379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3797">
                                            <p:txEl>
                                              <p:pRg st="1" end="1"/>
                                            </p:txEl>
                                          </p:spTgt>
                                        </p:tgtEl>
                                        <p:attrNameLst>
                                          <p:attrName>style.visibility</p:attrName>
                                        </p:attrNameLst>
                                      </p:cBhvr>
                                      <p:to>
                                        <p:strVal val="visible"/>
                                      </p:to>
                                    </p:set>
                                    <p:animEffect transition="in" filter="strips(downLeft)">
                                      <p:cBhvr>
                                        <p:cTn id="17" dur="500"/>
                                        <p:tgtEl>
                                          <p:spTgt spid="3379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3797">
                                            <p:txEl>
                                              <p:pRg st="2" end="2"/>
                                            </p:txEl>
                                          </p:spTgt>
                                        </p:tgtEl>
                                        <p:attrNameLst>
                                          <p:attrName>style.visibility</p:attrName>
                                        </p:attrNameLst>
                                      </p:cBhvr>
                                      <p:to>
                                        <p:strVal val="visible"/>
                                      </p:to>
                                    </p:set>
                                    <p:animEffect transition="in" filter="strips(downLeft)">
                                      <p:cBhvr>
                                        <p:cTn id="22" dur="500"/>
                                        <p:tgtEl>
                                          <p:spTgt spid="3379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3797">
                                            <p:txEl>
                                              <p:pRg st="3" end="3"/>
                                            </p:txEl>
                                          </p:spTgt>
                                        </p:tgtEl>
                                        <p:attrNameLst>
                                          <p:attrName>style.visibility</p:attrName>
                                        </p:attrNameLst>
                                      </p:cBhvr>
                                      <p:to>
                                        <p:strVal val="visible"/>
                                      </p:to>
                                    </p:set>
                                    <p:animEffect transition="in" filter="strips(downLeft)">
                                      <p:cBhvr>
                                        <p:cTn id="27" dur="500"/>
                                        <p:tgtEl>
                                          <p:spTgt spid="3379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2209800" y="533400"/>
            <a:ext cx="4876800" cy="707886"/>
          </a:xfrm>
          <a:prstGeom prst="rect">
            <a:avLst/>
          </a:prstGeom>
          <a:noFill/>
          <a:ln w="9525">
            <a:noFill/>
            <a:miter lim="800000"/>
            <a:headEnd/>
            <a:tailEnd/>
          </a:ln>
          <a:effectLst/>
        </p:spPr>
        <p:txBody>
          <a:bodyPr>
            <a:spAutoFit/>
          </a:bodyPr>
          <a:lstStyle/>
          <a:p>
            <a:r>
              <a:rPr lang="en-US" sz="4000" smtClean="0">
                <a:solidFill>
                  <a:srgbClr val="0000CC"/>
                </a:solidFill>
              </a:rPr>
              <a:t>Bài tập 1</a:t>
            </a:r>
            <a:endParaRPr lang="en-US" sz="4000">
              <a:solidFill>
                <a:srgbClr val="0000CC"/>
              </a:solidFill>
            </a:endParaRPr>
          </a:p>
        </p:txBody>
      </p:sp>
      <p:sp>
        <p:nvSpPr>
          <p:cNvPr id="33797" name="Text Box 5"/>
          <p:cNvSpPr txBox="1">
            <a:spLocks noChangeArrowheads="1"/>
          </p:cNvSpPr>
          <p:nvPr/>
        </p:nvSpPr>
        <p:spPr bwMode="auto">
          <a:xfrm>
            <a:off x="533400" y="1371600"/>
            <a:ext cx="8001000" cy="440120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4000" smtClean="0">
                <a:solidFill>
                  <a:srgbClr val="FF0000"/>
                </a:solidFill>
              </a:rPr>
              <a:t>Đoạn 2:</a:t>
            </a:r>
          </a:p>
          <a:p>
            <a:pPr algn="just"/>
            <a:r>
              <a:rPr lang="en-US" sz="4000" smtClean="0">
                <a:solidFill>
                  <a:srgbClr val="FF0000"/>
                </a:solidFill>
              </a:rPr>
              <a:t>- Tác giả sử dụng những từ ngữ rất tài hoa: </a:t>
            </a:r>
            <a:r>
              <a:rPr lang="en-US" sz="4000" i="1" smtClean="0">
                <a:solidFill>
                  <a:srgbClr val="FF0000"/>
                </a:solidFill>
              </a:rPr>
              <a:t>lưu đăng hão huyền, con nhà nho khải, tâm hồn thêm chan hoà, lần hồi đắp đổi…</a:t>
            </a:r>
          </a:p>
          <a:p>
            <a:pPr algn="just"/>
            <a:r>
              <a:rPr lang="en-US" sz="4000" smtClean="0">
                <a:solidFill>
                  <a:srgbClr val="FF0000"/>
                </a:solidFill>
              </a:rPr>
              <a:t>- Điệp cấu trúc: (đoạn đầu)</a:t>
            </a:r>
          </a:p>
          <a:p>
            <a:pPr algn="just"/>
            <a:r>
              <a:rPr lang="en-US" sz="4000" smtClean="0">
                <a:solidFill>
                  <a:srgbClr val="FF0000"/>
                </a:solidFill>
              </a:rPr>
              <a:t>- Giọng điệu cởi mở, chân thành</a:t>
            </a:r>
            <a:endParaRPr lang="en-US" sz="4000">
              <a:solidFill>
                <a:srgbClr val="FF00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Effect transition="in" filter="box(in)">
                                      <p:cBhvr>
                                        <p:cTn id="7" dur="500"/>
                                        <p:tgtEl>
                                          <p:spTgt spid="337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3797">
                                            <p:txEl>
                                              <p:pRg st="0" end="0"/>
                                            </p:txEl>
                                          </p:spTgt>
                                        </p:tgtEl>
                                        <p:attrNameLst>
                                          <p:attrName>style.visibility</p:attrName>
                                        </p:attrNameLst>
                                      </p:cBhvr>
                                      <p:to>
                                        <p:strVal val="visible"/>
                                      </p:to>
                                    </p:set>
                                    <p:animEffect transition="in" filter="strips(downLeft)">
                                      <p:cBhvr>
                                        <p:cTn id="12" dur="500"/>
                                        <p:tgtEl>
                                          <p:spTgt spid="3379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3797">
                                            <p:txEl>
                                              <p:pRg st="1" end="1"/>
                                            </p:txEl>
                                          </p:spTgt>
                                        </p:tgtEl>
                                        <p:attrNameLst>
                                          <p:attrName>style.visibility</p:attrName>
                                        </p:attrNameLst>
                                      </p:cBhvr>
                                      <p:to>
                                        <p:strVal val="visible"/>
                                      </p:to>
                                    </p:set>
                                    <p:animEffect transition="in" filter="strips(downLeft)">
                                      <p:cBhvr>
                                        <p:cTn id="17" dur="500"/>
                                        <p:tgtEl>
                                          <p:spTgt spid="3379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3797">
                                            <p:txEl>
                                              <p:pRg st="2" end="2"/>
                                            </p:txEl>
                                          </p:spTgt>
                                        </p:tgtEl>
                                        <p:attrNameLst>
                                          <p:attrName>style.visibility</p:attrName>
                                        </p:attrNameLst>
                                      </p:cBhvr>
                                      <p:to>
                                        <p:strVal val="visible"/>
                                      </p:to>
                                    </p:set>
                                    <p:animEffect transition="in" filter="strips(downLeft)">
                                      <p:cBhvr>
                                        <p:cTn id="22" dur="500"/>
                                        <p:tgtEl>
                                          <p:spTgt spid="3379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3797">
                                            <p:txEl>
                                              <p:pRg st="3" end="3"/>
                                            </p:txEl>
                                          </p:spTgt>
                                        </p:tgtEl>
                                        <p:attrNameLst>
                                          <p:attrName>style.visibility</p:attrName>
                                        </p:attrNameLst>
                                      </p:cBhvr>
                                      <p:to>
                                        <p:strVal val="visible"/>
                                      </p:to>
                                    </p:set>
                                    <p:animEffect transition="in" filter="strips(downLeft)">
                                      <p:cBhvr>
                                        <p:cTn id="27" dur="500"/>
                                        <p:tgtEl>
                                          <p:spTgt spid="3379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2209800" y="533400"/>
            <a:ext cx="4876800" cy="707886"/>
          </a:xfrm>
          <a:prstGeom prst="rect">
            <a:avLst/>
          </a:prstGeom>
          <a:noFill/>
          <a:ln w="9525">
            <a:noFill/>
            <a:miter lim="800000"/>
            <a:headEnd/>
            <a:tailEnd/>
          </a:ln>
          <a:effectLst/>
        </p:spPr>
        <p:txBody>
          <a:bodyPr>
            <a:spAutoFit/>
          </a:bodyPr>
          <a:lstStyle/>
          <a:p>
            <a:r>
              <a:rPr lang="en-US" sz="4000" smtClean="0">
                <a:solidFill>
                  <a:srgbClr val="0000CC"/>
                </a:solidFill>
              </a:rPr>
              <a:t>Bài tập 1</a:t>
            </a:r>
            <a:endParaRPr lang="en-US" sz="4000">
              <a:solidFill>
                <a:srgbClr val="0000CC"/>
              </a:solidFill>
            </a:endParaRPr>
          </a:p>
        </p:txBody>
      </p:sp>
      <p:sp>
        <p:nvSpPr>
          <p:cNvPr id="33797" name="Text Box 5"/>
          <p:cNvSpPr txBox="1">
            <a:spLocks noChangeArrowheads="1"/>
          </p:cNvSpPr>
          <p:nvPr/>
        </p:nvSpPr>
        <p:spPr bwMode="auto">
          <a:xfrm>
            <a:off x="381000" y="1371600"/>
            <a:ext cx="8763000" cy="4031873"/>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3200" smtClean="0">
                <a:solidFill>
                  <a:srgbClr val="FF0000"/>
                </a:solidFill>
              </a:rPr>
              <a:t>Đoạn 3:</a:t>
            </a:r>
          </a:p>
          <a:p>
            <a:pPr algn="just"/>
            <a:r>
              <a:rPr lang="en-US" sz="3200" smtClean="0">
                <a:solidFill>
                  <a:srgbClr val="FF0000"/>
                </a:solidFill>
              </a:rPr>
              <a:t>- Sử dụng từ ngữ có ý nghĩa tương phản:</a:t>
            </a:r>
          </a:p>
          <a:p>
            <a:pPr algn="just"/>
            <a:r>
              <a:rPr lang="en-US" sz="3200" i="1" smtClean="0">
                <a:solidFill>
                  <a:srgbClr val="FF0000"/>
                </a:solidFill>
              </a:rPr>
              <a:t>+ Yếu đuối/ hùng mạnh       + Tủi nhục/ vinh quang</a:t>
            </a:r>
          </a:p>
          <a:p>
            <a:pPr algn="just"/>
            <a:r>
              <a:rPr lang="en-US" sz="3200" i="1" smtClean="0">
                <a:solidFill>
                  <a:srgbClr val="FF0000"/>
                </a:solidFill>
              </a:rPr>
              <a:t>+ Chịu đựng/ bất bình         + Tiếng khóc/ tiếng cười</a:t>
            </a:r>
          </a:p>
          <a:p>
            <a:pPr algn="just"/>
            <a:r>
              <a:rPr lang="en-US" sz="3200" i="1" smtClean="0">
                <a:solidFill>
                  <a:srgbClr val="FF0000"/>
                </a:solidFill>
              </a:rPr>
              <a:t>- </a:t>
            </a:r>
            <a:r>
              <a:rPr lang="en-US" sz="3200" smtClean="0">
                <a:solidFill>
                  <a:srgbClr val="FF0000"/>
                </a:solidFill>
              </a:rPr>
              <a:t>Sử dụng cấu trúc câu ghép có mô hình “</a:t>
            </a:r>
            <a:r>
              <a:rPr lang="en-US" sz="3200" i="1" smtClean="0">
                <a:solidFill>
                  <a:srgbClr val="FF0000"/>
                </a:solidFill>
              </a:rPr>
              <a:t>nếu… thì” </a:t>
            </a:r>
            <a:r>
              <a:rPr lang="en-US" sz="3200" smtClean="0">
                <a:solidFill>
                  <a:srgbClr val="FF0000"/>
                </a:solidFill>
              </a:rPr>
              <a:t>và phép lặp mô hình câu</a:t>
            </a:r>
          </a:p>
          <a:p>
            <a:pPr algn="just"/>
            <a:r>
              <a:rPr lang="en-US" sz="3200" smtClean="0">
                <a:solidFill>
                  <a:srgbClr val="FF0000"/>
                </a:solidFill>
              </a:rPr>
              <a:t>- Giọng điệu luận thuyết vừa mang ý nghĩa phát hiện vừa mang ý nghĩa khẳng định</a:t>
            </a:r>
            <a:endParaRPr lang="en-US" sz="3200">
              <a:solidFill>
                <a:srgbClr val="FF00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Effect transition="in" filter="box(in)">
                                      <p:cBhvr>
                                        <p:cTn id="7" dur="500"/>
                                        <p:tgtEl>
                                          <p:spTgt spid="337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3797">
                                            <p:txEl>
                                              <p:pRg st="0" end="0"/>
                                            </p:txEl>
                                          </p:spTgt>
                                        </p:tgtEl>
                                        <p:attrNameLst>
                                          <p:attrName>style.visibility</p:attrName>
                                        </p:attrNameLst>
                                      </p:cBhvr>
                                      <p:to>
                                        <p:strVal val="visible"/>
                                      </p:to>
                                    </p:set>
                                    <p:animEffect transition="in" filter="strips(downLeft)">
                                      <p:cBhvr>
                                        <p:cTn id="12" dur="500"/>
                                        <p:tgtEl>
                                          <p:spTgt spid="3379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3797">
                                            <p:txEl>
                                              <p:pRg st="1" end="1"/>
                                            </p:txEl>
                                          </p:spTgt>
                                        </p:tgtEl>
                                        <p:attrNameLst>
                                          <p:attrName>style.visibility</p:attrName>
                                        </p:attrNameLst>
                                      </p:cBhvr>
                                      <p:to>
                                        <p:strVal val="visible"/>
                                      </p:to>
                                    </p:set>
                                    <p:animEffect transition="in" filter="strips(downLeft)">
                                      <p:cBhvr>
                                        <p:cTn id="17" dur="500"/>
                                        <p:tgtEl>
                                          <p:spTgt spid="3379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3797">
                                            <p:txEl>
                                              <p:pRg st="2" end="2"/>
                                            </p:txEl>
                                          </p:spTgt>
                                        </p:tgtEl>
                                        <p:attrNameLst>
                                          <p:attrName>style.visibility</p:attrName>
                                        </p:attrNameLst>
                                      </p:cBhvr>
                                      <p:to>
                                        <p:strVal val="visible"/>
                                      </p:to>
                                    </p:set>
                                    <p:animEffect transition="in" filter="strips(downLeft)">
                                      <p:cBhvr>
                                        <p:cTn id="22" dur="500"/>
                                        <p:tgtEl>
                                          <p:spTgt spid="3379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3797">
                                            <p:txEl>
                                              <p:pRg st="3" end="3"/>
                                            </p:txEl>
                                          </p:spTgt>
                                        </p:tgtEl>
                                        <p:attrNameLst>
                                          <p:attrName>style.visibility</p:attrName>
                                        </p:attrNameLst>
                                      </p:cBhvr>
                                      <p:to>
                                        <p:strVal val="visible"/>
                                      </p:to>
                                    </p:set>
                                    <p:animEffect transition="in" filter="strips(downLeft)">
                                      <p:cBhvr>
                                        <p:cTn id="27" dur="500"/>
                                        <p:tgtEl>
                                          <p:spTgt spid="3379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3797">
                                            <p:txEl>
                                              <p:pRg st="4" end="4"/>
                                            </p:txEl>
                                          </p:spTgt>
                                        </p:tgtEl>
                                        <p:attrNameLst>
                                          <p:attrName>style.visibility</p:attrName>
                                        </p:attrNameLst>
                                      </p:cBhvr>
                                      <p:to>
                                        <p:strVal val="visible"/>
                                      </p:to>
                                    </p:set>
                                    <p:animEffect transition="in" filter="strips(downLeft)">
                                      <p:cBhvr>
                                        <p:cTn id="32" dur="500"/>
                                        <p:tgtEl>
                                          <p:spTgt spid="3379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33797">
                                            <p:txEl>
                                              <p:pRg st="5" end="5"/>
                                            </p:txEl>
                                          </p:spTgt>
                                        </p:tgtEl>
                                        <p:attrNameLst>
                                          <p:attrName>style.visibility</p:attrName>
                                        </p:attrNameLst>
                                      </p:cBhvr>
                                      <p:to>
                                        <p:strVal val="visible"/>
                                      </p:to>
                                    </p:set>
                                    <p:animEffect transition="in" filter="strips(downLeft)">
                                      <p:cBhvr>
                                        <p:cTn id="37" dur="500"/>
                                        <p:tgtEl>
                                          <p:spTgt spid="3379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0"/>
            <a:ext cx="8937586"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lgn="ctr" fontAlgn="base">
              <a:spcBef>
                <a:spcPct val="0"/>
              </a:spcBef>
              <a:spcAft>
                <a:spcPct val="0"/>
              </a:spcAft>
            </a:pPr>
            <a:r>
              <a:rPr lang="en-US" sz="3200" b="1">
                <a:solidFill>
                  <a:srgbClr val="FF0000"/>
                </a:solidFill>
                <a:latin typeface="Times New Roman" pitchFamily="18" charset="0"/>
                <a:cs typeface="Times New Roman" pitchFamily="18" charset="0"/>
              </a:rPr>
              <a:t>I. Tìm hiểu cách sử dụng từ ngữ trong văn nghị </a:t>
            </a:r>
            <a:r>
              <a:rPr lang="en-US" sz="3200" b="1" smtClean="0">
                <a:solidFill>
                  <a:srgbClr val="FF0000"/>
                </a:solidFill>
                <a:latin typeface="Times New Roman" pitchFamily="18" charset="0"/>
                <a:cs typeface="Times New Roman" pitchFamily="18" charset="0"/>
              </a:rPr>
              <a:t>luận</a:t>
            </a:r>
            <a:endParaRPr lang="en-US" sz="3200">
              <a:solidFill>
                <a:srgbClr val="FF0000"/>
              </a:solidFill>
              <a:latin typeface="Times New Roman" pitchFamily="18" charset="0"/>
              <a:cs typeface="Times New Roman" pitchFamily="18" charset="0"/>
            </a:endParaRPr>
          </a:p>
        </p:txBody>
      </p:sp>
      <p:sp>
        <p:nvSpPr>
          <p:cNvPr id="4" name="Rectangle 3"/>
          <p:cNvSpPr/>
          <p:nvPr/>
        </p:nvSpPr>
        <p:spPr>
          <a:xfrm>
            <a:off x="233364" y="2034746"/>
            <a:ext cx="7146948" cy="64633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just" eaLnBrk="0" fontAlgn="base" hangingPunct="0">
              <a:spcBef>
                <a:spcPct val="0"/>
              </a:spcBef>
              <a:spcAft>
                <a:spcPct val="0"/>
              </a:spcAft>
            </a:pPr>
            <a:r>
              <a:rPr lang="en-US" sz="3600" smtClean="0">
                <a:solidFill>
                  <a:srgbClr val="000000"/>
                </a:solidFill>
                <a:latin typeface="Times New Roman" pitchFamily="18" charset="0"/>
                <a:cs typeface="Times New Roman" pitchFamily="18" charset="0"/>
              </a:rPr>
              <a:t>a. Những ưu điểm, nhược điểm:</a:t>
            </a:r>
            <a:endParaRPr lang="en-US" sz="3600">
              <a:latin typeface="Times New Roman" pitchFamily="18" charset="0"/>
              <a:cs typeface="Times New Roman" pitchFamily="18" charset="0"/>
            </a:endParaRPr>
          </a:p>
        </p:txBody>
      </p:sp>
      <p:sp>
        <p:nvSpPr>
          <p:cNvPr id="5" name="Rectangle 4"/>
          <p:cNvSpPr/>
          <p:nvPr/>
        </p:nvSpPr>
        <p:spPr>
          <a:xfrm>
            <a:off x="111616" y="1077218"/>
            <a:ext cx="3869649" cy="646331"/>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lvl="0" algn="just" eaLnBrk="0" fontAlgn="base" hangingPunct="0">
              <a:spcBef>
                <a:spcPct val="0"/>
              </a:spcBef>
              <a:spcAft>
                <a:spcPct val="0"/>
              </a:spcAft>
            </a:pPr>
            <a:r>
              <a:rPr lang="en-US" sz="3600" b="1" smtClean="0">
                <a:solidFill>
                  <a:srgbClr val="000000"/>
                </a:solidFill>
                <a:latin typeface="Times New Roman" pitchFamily="18" charset="0"/>
                <a:cs typeface="Times New Roman" pitchFamily="18" charset="0"/>
              </a:rPr>
              <a:t>1. </a:t>
            </a:r>
            <a:r>
              <a:rPr lang="en-US" sz="3600" b="1">
                <a:solidFill>
                  <a:srgbClr val="000000"/>
                </a:solidFill>
                <a:latin typeface="Times New Roman" pitchFamily="18" charset="0"/>
                <a:cs typeface="Times New Roman" pitchFamily="18" charset="0"/>
              </a:rPr>
              <a:t>Tìm hiểu ví dụ 1</a:t>
            </a:r>
            <a:endParaRPr lang="en-US" sz="3600">
              <a:latin typeface="Times New Roman" pitchFamily="18" charset="0"/>
              <a:cs typeface="Times New Roman" pitchFamily="18" charset="0"/>
            </a:endParaRPr>
          </a:p>
        </p:txBody>
      </p:sp>
      <p:sp>
        <p:nvSpPr>
          <p:cNvPr id="10" name="Rectangle 9"/>
          <p:cNvSpPr/>
          <p:nvPr/>
        </p:nvSpPr>
        <p:spPr>
          <a:xfrm>
            <a:off x="233364" y="2667000"/>
            <a:ext cx="3186508" cy="34290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3200" b="1" u="sng" smtClean="0">
                <a:solidFill>
                  <a:srgbClr val="FF0000"/>
                </a:solidFill>
                <a:latin typeface="Times New Roman" pitchFamily="18" charset="0"/>
                <a:cs typeface="Times New Roman" pitchFamily="18" charset="0"/>
              </a:rPr>
              <a:t>Đoạn 1:</a:t>
            </a:r>
            <a:r>
              <a:rPr lang="en-US" sz="3200" smtClean="0">
                <a:latin typeface="Times New Roman" pitchFamily="18" charset="0"/>
                <a:cs typeface="Times New Roman" pitchFamily="18" charset="0"/>
              </a:rPr>
              <a:t> Dùng từ thiếu chính xác: </a:t>
            </a:r>
            <a:r>
              <a:rPr lang="en-US" sz="3200" i="1" smtClean="0">
                <a:latin typeface="Times New Roman" pitchFamily="18" charset="0"/>
                <a:cs typeface="Times New Roman" pitchFamily="18" charset="0"/>
              </a:rPr>
              <a:t>Nhàn rỗi, bọn, vẻ đẹp lung linh,...</a:t>
            </a:r>
            <a:endParaRPr lang="en-US" sz="3200" i="1">
              <a:latin typeface="Times New Roman" pitchFamily="18" charset="0"/>
              <a:cs typeface="Times New Roman" pitchFamily="18" charset="0"/>
            </a:endParaRPr>
          </a:p>
        </p:txBody>
      </p:sp>
      <p:sp>
        <p:nvSpPr>
          <p:cNvPr id="11" name="Rectangle 10"/>
          <p:cNvSpPr/>
          <p:nvPr/>
        </p:nvSpPr>
        <p:spPr>
          <a:xfrm>
            <a:off x="3716498" y="2639145"/>
            <a:ext cx="5328592" cy="3990255"/>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800" b="1" u="sng" smtClean="0">
                <a:solidFill>
                  <a:srgbClr val="FF0000"/>
                </a:solidFill>
                <a:latin typeface="Times New Roman" pitchFamily="18" charset="0"/>
                <a:cs typeface="Times New Roman" pitchFamily="18" charset="0"/>
              </a:rPr>
              <a:t>Đoạn 2:</a:t>
            </a:r>
            <a:r>
              <a:rPr lang="en-US" sz="2800" smtClean="0">
                <a:latin typeface="Times New Roman" pitchFamily="18" charset="0"/>
                <a:cs typeface="Times New Roman" pitchFamily="18" charset="0"/>
              </a:rPr>
              <a:t> Cách diễn đạt chính xác, hấp dẫn hơn:</a:t>
            </a:r>
          </a:p>
          <a:p>
            <a:pPr algn="just"/>
            <a:r>
              <a:rPr lang="en-US" sz="2800" smtClean="0">
                <a:latin typeface="Times New Roman" pitchFamily="18" charset="0"/>
                <a:cs typeface="Times New Roman" pitchFamily="18" charset="0"/>
              </a:rPr>
              <a:t>- Dùng nhiều từ thay thế cho </a:t>
            </a:r>
          </a:p>
          <a:p>
            <a:pPr algn="just"/>
            <a:r>
              <a:rPr lang="en-US" sz="2800" smtClean="0">
                <a:latin typeface="Times New Roman" pitchFamily="18" charset="0"/>
                <a:cs typeface="Times New Roman" pitchFamily="18" charset="0"/>
              </a:rPr>
              <a:t>danh từ Hồ Chí Minh </a:t>
            </a:r>
            <a:r>
              <a:rPr lang="en-US" sz="2800" i="1" smtClean="0">
                <a:latin typeface="Times New Roman" pitchFamily="18" charset="0"/>
                <a:cs typeface="Times New Roman" pitchFamily="18" charset="0"/>
              </a:rPr>
              <a:t>(Bác, Người, Người chiến sĩ cách mạng,...)</a:t>
            </a:r>
          </a:p>
          <a:p>
            <a:pPr algn="just"/>
            <a:r>
              <a:rPr lang="en-US" sz="2800" smtClean="0">
                <a:latin typeface="Times New Roman" pitchFamily="18" charset="0"/>
                <a:cs typeface="Times New Roman" pitchFamily="18" charset="0"/>
              </a:rPr>
              <a:t>- Trích thơ minh hoạ phù hợp.</a:t>
            </a:r>
          </a:p>
          <a:p>
            <a:pPr algn="just"/>
            <a:r>
              <a:rPr lang="en-US" sz="2800" smtClean="0">
                <a:latin typeface="Times New Roman" pitchFamily="18" charset="0"/>
                <a:cs typeface="Times New Roman" pitchFamily="18" charset="0"/>
              </a:rPr>
              <a:t>- Ngôn ngữ lập luận trong sáng, có cảm xúc</a:t>
            </a:r>
            <a:r>
              <a:rPr lang="en-US" sz="2800" i="1" smtClean="0">
                <a:latin typeface="Times New Roman" pitchFamily="18" charset="0"/>
                <a:cs typeface="Times New Roman" pitchFamily="18" charset="0"/>
              </a:rPr>
              <a:t>.</a:t>
            </a:r>
          </a:p>
        </p:txBody>
      </p:sp>
    </p:spTree>
    <p:extLst>
      <p:ext uri="{BB962C8B-B14F-4D97-AF65-F5344CB8AC3E}">
        <p14:creationId xmlns:p14="http://schemas.microsoft.com/office/powerpoint/2010/main" xmlns="" val="92969952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2209800" y="533400"/>
            <a:ext cx="4876800" cy="579438"/>
          </a:xfrm>
          <a:prstGeom prst="rect">
            <a:avLst/>
          </a:prstGeom>
          <a:noFill/>
          <a:ln w="9525">
            <a:noFill/>
            <a:miter lim="800000"/>
            <a:headEnd/>
            <a:tailEnd/>
          </a:ln>
          <a:effectLst/>
        </p:spPr>
        <p:txBody>
          <a:bodyPr>
            <a:spAutoFit/>
          </a:bodyPr>
          <a:lstStyle/>
          <a:p>
            <a:pPr>
              <a:spcBef>
                <a:spcPct val="50000"/>
              </a:spcBef>
            </a:pPr>
            <a:r>
              <a:rPr lang="en-US" sz="3200"/>
              <a:t>IV. CỦNG CỐ - DẶN DÒ</a:t>
            </a:r>
          </a:p>
        </p:txBody>
      </p:sp>
      <p:sp>
        <p:nvSpPr>
          <p:cNvPr id="33797" name="Text Box 5"/>
          <p:cNvSpPr txBox="1">
            <a:spLocks noChangeArrowheads="1"/>
          </p:cNvSpPr>
          <p:nvPr/>
        </p:nvSpPr>
        <p:spPr bwMode="auto">
          <a:xfrm>
            <a:off x="990600" y="1371600"/>
            <a:ext cx="7543800" cy="403187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marL="342900" indent="-342900" algn="just">
              <a:spcBef>
                <a:spcPct val="50000"/>
              </a:spcBef>
              <a:buFontTx/>
              <a:buAutoNum type="arabicPeriod"/>
            </a:pPr>
            <a:r>
              <a:rPr lang="en-US" sz="3200" smtClean="0">
                <a:solidFill>
                  <a:srgbClr val="FF0066"/>
                </a:solidFill>
              </a:rPr>
              <a:t>Củng cố</a:t>
            </a:r>
          </a:p>
          <a:p>
            <a:pPr marL="342900" indent="-342900" algn="just">
              <a:spcBef>
                <a:spcPct val="50000"/>
              </a:spcBef>
              <a:buFontTx/>
              <a:buChar char="-"/>
            </a:pPr>
            <a:r>
              <a:rPr lang="en-US" sz="3200" smtClean="0">
                <a:solidFill>
                  <a:srgbClr val="FF0066"/>
                </a:solidFill>
              </a:rPr>
              <a:t>Kiến </a:t>
            </a:r>
            <a:r>
              <a:rPr lang="en-US" sz="3200">
                <a:solidFill>
                  <a:srgbClr val="FF0066"/>
                </a:solidFill>
              </a:rPr>
              <a:t>thức cần nắm: dùng từ ngữ, sử dụng và kết hợp các kiểu câu, giọng điệu</a:t>
            </a:r>
          </a:p>
          <a:p>
            <a:pPr marL="342900" indent="-342900" algn="just">
              <a:spcBef>
                <a:spcPct val="50000"/>
              </a:spcBef>
              <a:buFontTx/>
              <a:buChar char="-"/>
            </a:pPr>
            <a:r>
              <a:rPr lang="en-US" sz="3200">
                <a:solidFill>
                  <a:srgbClr val="FF0066"/>
                </a:solidFill>
              </a:rPr>
              <a:t> Áp dụng làm bài tập</a:t>
            </a:r>
          </a:p>
          <a:p>
            <a:pPr marL="342900" indent="-342900" algn="just">
              <a:spcBef>
                <a:spcPct val="50000"/>
              </a:spcBef>
            </a:pPr>
            <a:r>
              <a:rPr lang="en-US" sz="3200">
                <a:solidFill>
                  <a:srgbClr val="FF0066"/>
                </a:solidFill>
              </a:rPr>
              <a:t>2. Dặn dò</a:t>
            </a:r>
          </a:p>
          <a:p>
            <a:pPr marL="342900" indent="-342900" algn="just">
              <a:spcBef>
                <a:spcPct val="50000"/>
              </a:spcBef>
              <a:buFontTx/>
              <a:buChar char="-"/>
            </a:pPr>
            <a:r>
              <a:rPr lang="en-US" sz="3200" smtClean="0">
                <a:solidFill>
                  <a:srgbClr val="FF0066"/>
                </a:solidFill>
              </a:rPr>
              <a:t>Làm bài tập số 2/ 158</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Effect transition="in" filter="box(in)">
                                      <p:cBhvr>
                                        <p:cTn id="7" dur="500"/>
                                        <p:tgtEl>
                                          <p:spTgt spid="337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3797">
                                            <p:txEl>
                                              <p:pRg st="0" end="0"/>
                                            </p:txEl>
                                          </p:spTgt>
                                        </p:tgtEl>
                                        <p:attrNameLst>
                                          <p:attrName>style.visibility</p:attrName>
                                        </p:attrNameLst>
                                      </p:cBhvr>
                                      <p:to>
                                        <p:strVal val="visible"/>
                                      </p:to>
                                    </p:set>
                                    <p:animEffect transition="in" filter="strips(downLeft)">
                                      <p:cBhvr>
                                        <p:cTn id="12" dur="500"/>
                                        <p:tgtEl>
                                          <p:spTgt spid="33797">
                                            <p:txEl>
                                              <p:pRg st="0" end="0"/>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33797">
                                            <p:txEl>
                                              <p:pRg st="1" end="1"/>
                                            </p:txEl>
                                          </p:spTgt>
                                        </p:tgtEl>
                                        <p:attrNameLst>
                                          <p:attrName>style.visibility</p:attrName>
                                        </p:attrNameLst>
                                      </p:cBhvr>
                                      <p:to>
                                        <p:strVal val="visible"/>
                                      </p:to>
                                    </p:set>
                                    <p:animEffect transition="in" filter="strips(downLeft)">
                                      <p:cBhvr>
                                        <p:cTn id="15" dur="500"/>
                                        <p:tgtEl>
                                          <p:spTgt spid="33797">
                                            <p:txEl>
                                              <p:pRg st="1" end="1"/>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33797">
                                            <p:txEl>
                                              <p:pRg st="2" end="2"/>
                                            </p:txEl>
                                          </p:spTgt>
                                        </p:tgtEl>
                                        <p:attrNameLst>
                                          <p:attrName>style.visibility</p:attrName>
                                        </p:attrNameLst>
                                      </p:cBhvr>
                                      <p:to>
                                        <p:strVal val="visible"/>
                                      </p:to>
                                    </p:set>
                                    <p:animEffect transition="in" filter="strips(downLeft)">
                                      <p:cBhvr>
                                        <p:cTn id="18" dur="500"/>
                                        <p:tgtEl>
                                          <p:spTgt spid="33797">
                                            <p:txEl>
                                              <p:pRg st="2" end="2"/>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33797">
                                            <p:txEl>
                                              <p:pRg st="3" end="3"/>
                                            </p:txEl>
                                          </p:spTgt>
                                        </p:tgtEl>
                                        <p:attrNameLst>
                                          <p:attrName>style.visibility</p:attrName>
                                        </p:attrNameLst>
                                      </p:cBhvr>
                                      <p:to>
                                        <p:strVal val="visible"/>
                                      </p:to>
                                    </p:set>
                                    <p:animEffect transition="in" filter="strips(downLeft)">
                                      <p:cBhvr>
                                        <p:cTn id="21" dur="500"/>
                                        <p:tgtEl>
                                          <p:spTgt spid="33797">
                                            <p:txEl>
                                              <p:pRg st="3" end="3"/>
                                            </p:txEl>
                                          </p:spTgt>
                                        </p:tgtEl>
                                      </p:cBhvr>
                                    </p:animEffect>
                                  </p:childTnLst>
                                </p:cTn>
                              </p:par>
                              <p:par>
                                <p:cTn id="22" presetID="18" presetClass="entr" presetSubtype="12" fill="hold" nodeType="withEffect">
                                  <p:stCondLst>
                                    <p:cond delay="0"/>
                                  </p:stCondLst>
                                  <p:childTnLst>
                                    <p:set>
                                      <p:cBhvr>
                                        <p:cTn id="23" dur="1" fill="hold">
                                          <p:stCondLst>
                                            <p:cond delay="0"/>
                                          </p:stCondLst>
                                        </p:cTn>
                                        <p:tgtEl>
                                          <p:spTgt spid="33797">
                                            <p:txEl>
                                              <p:pRg st="4" end="4"/>
                                            </p:txEl>
                                          </p:spTgt>
                                        </p:tgtEl>
                                        <p:attrNameLst>
                                          <p:attrName>style.visibility</p:attrName>
                                        </p:attrNameLst>
                                      </p:cBhvr>
                                      <p:to>
                                        <p:strVal val="visible"/>
                                      </p:to>
                                    </p:set>
                                    <p:animEffect transition="in" filter="strips(downLeft)">
                                      <p:cBhvr>
                                        <p:cTn id="24" dur="500"/>
                                        <p:tgtEl>
                                          <p:spTgt spid="3379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369" y="1052735"/>
            <a:ext cx="9036784" cy="1754326"/>
          </a:xfrm>
          <a:prstGeom prst="rect">
            <a:avLst/>
          </a:prstGeom>
          <a:blipFill>
            <a:blip r:embed="rId2"/>
            <a:tile tx="0" ty="0" sx="100000" sy="100000" flip="none" algn="tl"/>
          </a:blipFill>
        </p:spPr>
        <p:txBody>
          <a:bodyPr wrap="square">
            <a:spAutoFit/>
          </a:bodyPr>
          <a:lstStyle/>
          <a:p>
            <a:pPr algn="just"/>
            <a:r>
              <a:rPr lang="vi-VN" sz="3600" b="1">
                <a:latin typeface="+mj-lt"/>
              </a:rPr>
              <a:t>b.</a:t>
            </a:r>
            <a:r>
              <a:rPr lang="vi-VN" sz="3600">
                <a:latin typeface="+mj-lt"/>
              </a:rPr>
              <a:t> </a:t>
            </a:r>
            <a:r>
              <a:rPr lang="en-US" sz="3600" smtClean="0">
                <a:latin typeface="Times New Roman" pitchFamily="18" charset="0"/>
                <a:cs typeface="Times New Roman" pitchFamily="18" charset="0"/>
              </a:rPr>
              <a:t>Những</a:t>
            </a:r>
            <a:r>
              <a:rPr lang="vi-VN" sz="3600" smtClean="0">
                <a:latin typeface="+mj-lt"/>
              </a:rPr>
              <a:t> </a:t>
            </a:r>
            <a:r>
              <a:rPr lang="vi-VN" sz="3600">
                <a:latin typeface="+mj-lt"/>
              </a:rPr>
              <a:t>từ </a:t>
            </a:r>
            <a:r>
              <a:rPr lang="vi-VN" sz="3600" smtClean="0">
                <a:latin typeface="+mj-lt"/>
              </a:rPr>
              <a:t>ngữ </a:t>
            </a:r>
            <a:r>
              <a:rPr lang="vi-VN" sz="3600">
                <a:latin typeface="+mj-lt"/>
              </a:rPr>
              <a:t>không phù hợp </a:t>
            </a:r>
            <a:r>
              <a:rPr lang="en-US" sz="3600" smtClean="0">
                <a:latin typeface="+mj-lt"/>
              </a:rPr>
              <a:t>với </a:t>
            </a:r>
            <a:r>
              <a:rPr lang="vi-VN" sz="3600" smtClean="0">
                <a:latin typeface="+mj-lt"/>
              </a:rPr>
              <a:t>đối </a:t>
            </a:r>
            <a:r>
              <a:rPr lang="vi-VN" sz="3600">
                <a:latin typeface="+mj-lt"/>
              </a:rPr>
              <a:t>tượng nghị luận: </a:t>
            </a:r>
            <a:r>
              <a:rPr lang="en-US" sz="3600" b="1" smtClean="0">
                <a:latin typeface="+mj-lt"/>
              </a:rPr>
              <a:t>N</a:t>
            </a:r>
            <a:r>
              <a:rPr lang="vi-VN" sz="3600" b="1" smtClean="0">
                <a:latin typeface="+mj-lt"/>
              </a:rPr>
              <a:t>hàn </a:t>
            </a:r>
            <a:r>
              <a:rPr lang="vi-VN" sz="3600" b="1">
                <a:latin typeface="+mj-lt"/>
              </a:rPr>
              <a:t>rỗi, </a:t>
            </a:r>
            <a:r>
              <a:rPr lang="en-US" sz="3600" b="1" smtClean="0">
                <a:latin typeface="+mj-lt"/>
              </a:rPr>
              <a:t>bọn, vẻ đẹp lung linh</a:t>
            </a:r>
            <a:r>
              <a:rPr lang="vi-VN" sz="3600" smtClean="0">
                <a:latin typeface="+mj-lt"/>
              </a:rPr>
              <a:t>,  </a:t>
            </a:r>
            <a:r>
              <a:rPr lang="en-US" sz="3600" b="1" smtClean="0">
                <a:latin typeface="+mj-lt"/>
              </a:rPr>
              <a:t>hẳn ai cũng nghe nói</a:t>
            </a:r>
            <a:r>
              <a:rPr lang="en-US" sz="3600" smtClean="0">
                <a:latin typeface="+mj-lt"/>
              </a:rPr>
              <a:t>, </a:t>
            </a:r>
            <a:r>
              <a:rPr lang="vi-VN" sz="3600" b="1" smtClean="0">
                <a:latin typeface="+mj-lt"/>
              </a:rPr>
              <a:t>khổ sở</a:t>
            </a:r>
            <a:r>
              <a:rPr lang="en-US" sz="3600" b="1" smtClean="0">
                <a:latin typeface="+mj-lt"/>
              </a:rPr>
              <a:t>...</a:t>
            </a:r>
            <a:endParaRPr lang="vi-VN" sz="3600" b="1">
              <a:solidFill>
                <a:srgbClr val="FF0000"/>
              </a:solidFill>
              <a:latin typeface="+mj-lt"/>
            </a:endParaRPr>
          </a:p>
        </p:txBody>
      </p:sp>
      <p:sp>
        <p:nvSpPr>
          <p:cNvPr id="5" name="Rectangle 4"/>
          <p:cNvSpPr/>
          <p:nvPr/>
        </p:nvSpPr>
        <p:spPr>
          <a:xfrm>
            <a:off x="919572" y="3356992"/>
            <a:ext cx="8155581" cy="3046988"/>
          </a:xfrm>
          <a:prstGeom prst="rect">
            <a:avLst/>
          </a:prstGeom>
          <a:blipFill>
            <a:blip r:embed="rId3"/>
            <a:tile tx="0" ty="0" sx="100000" sy="100000" flip="none" algn="tl"/>
          </a:blipFill>
        </p:spPr>
        <p:txBody>
          <a:bodyPr wrap="square">
            <a:spAutoFit/>
          </a:bodyPr>
          <a:lstStyle/>
          <a:p>
            <a:r>
              <a:rPr lang="vi-VN" sz="3200">
                <a:latin typeface="+mj-lt"/>
              </a:rPr>
              <a:t>- </a:t>
            </a:r>
            <a:r>
              <a:rPr lang="vi-VN" sz="3200" i="1">
                <a:latin typeface="+mj-lt"/>
              </a:rPr>
              <a:t>nhàn rỗi</a:t>
            </a:r>
            <a:r>
              <a:rPr lang="vi-VN" sz="3200">
                <a:latin typeface="+mj-lt"/>
              </a:rPr>
              <a:t> --&gt; </a:t>
            </a:r>
            <a:r>
              <a:rPr lang="en-US" sz="3200" b="1" smtClean="0">
                <a:latin typeface="+mj-lt"/>
              </a:rPr>
              <a:t>thanh nhàn bất đắc dĩ</a:t>
            </a:r>
            <a:r>
              <a:rPr lang="vi-VN" sz="3200" smtClean="0">
                <a:latin typeface="+mj-lt"/>
              </a:rPr>
              <a:t>.</a:t>
            </a:r>
            <a:endParaRPr lang="en-US" sz="3200" smtClean="0">
              <a:latin typeface="+mj-lt"/>
            </a:endParaRPr>
          </a:p>
          <a:p>
            <a:r>
              <a:rPr lang="en-US" sz="3200" smtClean="0">
                <a:latin typeface="+mj-lt"/>
              </a:rPr>
              <a:t>- </a:t>
            </a:r>
            <a:r>
              <a:rPr lang="vi-VN" sz="3200" smtClean="0">
                <a:latin typeface="+mj-lt"/>
              </a:rPr>
              <a:t>b</a:t>
            </a:r>
            <a:r>
              <a:rPr lang="en-US" sz="3200" smtClean="0">
                <a:latin typeface="+mj-lt"/>
              </a:rPr>
              <a:t>ỏ chữ “bọn” </a:t>
            </a:r>
            <a:r>
              <a:rPr lang="en-US" sz="3200" b="1" i="1" smtClean="0">
                <a:latin typeface="+mj-lt"/>
              </a:rPr>
              <a:t>vì nghe thiếu văn hoá</a:t>
            </a:r>
            <a:r>
              <a:rPr lang="en-US" sz="3200" smtClean="0">
                <a:latin typeface="+mj-lt"/>
              </a:rPr>
              <a:t>.</a:t>
            </a:r>
            <a:endParaRPr lang="vi-VN" sz="3200">
              <a:latin typeface="+mj-lt"/>
            </a:endParaRPr>
          </a:p>
          <a:p>
            <a:r>
              <a:rPr lang="vi-VN" sz="3200" smtClean="0">
                <a:latin typeface="+mj-lt"/>
              </a:rPr>
              <a:t>-</a:t>
            </a:r>
            <a:r>
              <a:rPr lang="vi-VN" sz="3200">
                <a:latin typeface="+mj-lt"/>
              </a:rPr>
              <a:t> </a:t>
            </a:r>
            <a:r>
              <a:rPr lang="vi-VN" sz="3200" i="1">
                <a:latin typeface="+mj-lt"/>
              </a:rPr>
              <a:t>vẻ đẹp lung linh</a:t>
            </a:r>
            <a:r>
              <a:rPr lang="vi-VN" sz="3200">
                <a:latin typeface="+mj-lt"/>
              </a:rPr>
              <a:t> --&gt; </a:t>
            </a:r>
            <a:r>
              <a:rPr lang="vi-VN" sz="3200" b="1">
                <a:latin typeface="+mj-lt"/>
              </a:rPr>
              <a:t>vẻ </a:t>
            </a:r>
            <a:r>
              <a:rPr lang="vi-VN" sz="3200" b="1" smtClean="0">
                <a:latin typeface="+mj-lt"/>
              </a:rPr>
              <a:t>đẹp</a:t>
            </a:r>
            <a:r>
              <a:rPr lang="en-US" sz="3200" b="1" smtClean="0">
                <a:latin typeface="+mj-lt"/>
              </a:rPr>
              <a:t> bình dị</a:t>
            </a:r>
            <a:r>
              <a:rPr lang="vi-VN" sz="3200" smtClean="0">
                <a:latin typeface="+mj-lt"/>
              </a:rPr>
              <a:t>.</a:t>
            </a:r>
            <a:endParaRPr lang="en-US" sz="3200" smtClean="0">
              <a:latin typeface="+mj-lt"/>
            </a:endParaRPr>
          </a:p>
          <a:p>
            <a:r>
              <a:rPr lang="vi-VN" sz="3200" smtClean="0">
                <a:latin typeface="+mj-lt"/>
              </a:rPr>
              <a:t>- hẳn ai cũng </a:t>
            </a:r>
            <a:r>
              <a:rPr lang="en-US" sz="3200" smtClean="0">
                <a:latin typeface="+mj-lt"/>
              </a:rPr>
              <a:t>nghe nói</a:t>
            </a:r>
            <a:r>
              <a:rPr lang="vi-VN" sz="3200" smtClean="0">
                <a:latin typeface="+mj-lt"/>
              </a:rPr>
              <a:t> -&gt; </a:t>
            </a:r>
            <a:r>
              <a:rPr lang="vi-VN" sz="3200" b="1" smtClean="0">
                <a:latin typeface="+mj-lt"/>
              </a:rPr>
              <a:t>không thể không biết đến.</a:t>
            </a:r>
          </a:p>
          <a:p>
            <a:pPr marL="457200" indent="-457200">
              <a:buFontTx/>
              <a:buChar char="-"/>
            </a:pPr>
            <a:r>
              <a:rPr lang="vi-VN" sz="3200" smtClean="0">
                <a:latin typeface="+mj-lt"/>
              </a:rPr>
              <a:t>Khổ sở -&gt; </a:t>
            </a:r>
            <a:r>
              <a:rPr lang="vi-VN" sz="3200" b="1" smtClean="0">
                <a:latin typeface="+mj-lt"/>
              </a:rPr>
              <a:t>khó khăn</a:t>
            </a:r>
            <a:r>
              <a:rPr lang="en-US" sz="3200" b="1" smtClean="0">
                <a:latin typeface="+mj-lt"/>
              </a:rPr>
              <a:t>.</a:t>
            </a:r>
            <a:endParaRPr lang="vi-VN" sz="3200" b="1" smtClean="0">
              <a:latin typeface="+mj-lt"/>
            </a:endParaRPr>
          </a:p>
        </p:txBody>
      </p:sp>
      <p:sp>
        <p:nvSpPr>
          <p:cNvPr id="6" name="Curved Right Arrow 5"/>
          <p:cNvSpPr/>
          <p:nvPr/>
        </p:nvSpPr>
        <p:spPr>
          <a:xfrm>
            <a:off x="38368" y="3068960"/>
            <a:ext cx="795836" cy="2363484"/>
          </a:xfrm>
          <a:prstGeom prst="curved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solidFill>
                <a:srgbClr val="FF0000"/>
              </a:solidFill>
            </a:endParaRPr>
          </a:p>
        </p:txBody>
      </p:sp>
      <p:sp>
        <p:nvSpPr>
          <p:cNvPr id="7" name="Rectangle 6"/>
          <p:cNvSpPr/>
          <p:nvPr/>
        </p:nvSpPr>
        <p:spPr>
          <a:xfrm>
            <a:off x="-38111" y="3989092"/>
            <a:ext cx="1003801" cy="523220"/>
          </a:xfrm>
          <a:prstGeom prst="rect">
            <a:avLst/>
          </a:prstGeom>
        </p:spPr>
        <p:txBody>
          <a:bodyPr wrap="none">
            <a:spAutoFit/>
          </a:bodyPr>
          <a:lstStyle/>
          <a:p>
            <a:r>
              <a:rPr lang="vi-VN" sz="2800" b="1" u="sng">
                <a:solidFill>
                  <a:srgbClr val="FF0000"/>
                </a:solidFill>
                <a:effectLst>
                  <a:outerShdw blurRad="38100" dist="38100" dir="2700000" algn="tl">
                    <a:srgbClr val="000000">
                      <a:alpha val="43137"/>
                    </a:srgbClr>
                  </a:outerShdw>
                </a:effectLst>
              </a:rPr>
              <a:t>Sửa:</a:t>
            </a:r>
          </a:p>
        </p:txBody>
      </p:sp>
      <p:sp>
        <p:nvSpPr>
          <p:cNvPr id="10" name="Rectangle 9"/>
          <p:cNvSpPr/>
          <p:nvPr/>
        </p:nvSpPr>
        <p:spPr>
          <a:xfrm>
            <a:off x="1835696" y="-13275"/>
            <a:ext cx="3869649" cy="646331"/>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lvl="0" algn="just" eaLnBrk="0" fontAlgn="base" hangingPunct="0">
              <a:spcBef>
                <a:spcPct val="0"/>
              </a:spcBef>
              <a:spcAft>
                <a:spcPct val="0"/>
              </a:spcAft>
            </a:pPr>
            <a:r>
              <a:rPr lang="en-US" sz="3600" b="1" smtClean="0">
                <a:solidFill>
                  <a:srgbClr val="000000"/>
                </a:solidFill>
                <a:latin typeface="Times New Roman" pitchFamily="18" charset="0"/>
                <a:cs typeface="Times New Roman" pitchFamily="18" charset="0"/>
              </a:rPr>
              <a:t>1. </a:t>
            </a:r>
            <a:r>
              <a:rPr lang="en-US" sz="3600" b="1">
                <a:solidFill>
                  <a:srgbClr val="000000"/>
                </a:solidFill>
                <a:latin typeface="Times New Roman" pitchFamily="18" charset="0"/>
                <a:cs typeface="Times New Roman" pitchFamily="18" charset="0"/>
              </a:rPr>
              <a:t>Tìm hiểu ví dụ 1</a:t>
            </a:r>
            <a:endParaRPr lang="en-US" sz="3600">
              <a:latin typeface="Times New Roman" pitchFamily="18" charset="0"/>
              <a:cs typeface="Times New Roman" pitchFamily="18" charset="0"/>
            </a:endParaRPr>
          </a:p>
        </p:txBody>
      </p:sp>
    </p:spTree>
    <p:extLst>
      <p:ext uri="{BB962C8B-B14F-4D97-AF65-F5344CB8AC3E}">
        <p14:creationId xmlns:p14="http://schemas.microsoft.com/office/powerpoint/2010/main" xmlns="" val="125827354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13866" y="221159"/>
            <a:ext cx="4691734" cy="769441"/>
          </a:xfrm>
          <a:prstGeom prst="rect">
            <a:avLst/>
          </a:prstGeom>
        </p:spPr>
        <p:style>
          <a:lnRef idx="3">
            <a:schemeClr val="lt1"/>
          </a:lnRef>
          <a:fillRef idx="1">
            <a:schemeClr val="accent2"/>
          </a:fillRef>
          <a:effectRef idx="1">
            <a:schemeClr val="accent2"/>
          </a:effectRef>
          <a:fontRef idx="minor">
            <a:schemeClr val="lt1"/>
          </a:fontRef>
        </p:style>
        <p:txBody>
          <a:bodyPr wrap="none">
            <a:spAutoFit/>
          </a:bodyPr>
          <a:lstStyle/>
          <a:p>
            <a:pPr algn="just"/>
            <a:r>
              <a:rPr lang="vi-VN" sz="4400" b="1">
                <a:solidFill>
                  <a:schemeClr val="bg1"/>
                </a:solidFill>
                <a:latin typeface="Times New Roman" pitchFamily="18" charset="0"/>
                <a:cs typeface="Times New Roman" pitchFamily="18" charset="0"/>
              </a:rPr>
              <a:t>2. Tìm hiểu ví dụ 2</a:t>
            </a:r>
            <a:endParaRPr lang="vi-VN" sz="4400">
              <a:solidFill>
                <a:schemeClr val="bg1"/>
              </a:solidFill>
              <a:latin typeface="Times New Roman" pitchFamily="18" charset="0"/>
              <a:cs typeface="Times New Roman" pitchFamily="18" charset="0"/>
            </a:endParaRPr>
          </a:p>
        </p:txBody>
      </p:sp>
      <p:sp>
        <p:nvSpPr>
          <p:cNvPr id="7" name="Rectangle 6"/>
          <p:cNvSpPr/>
          <p:nvPr/>
        </p:nvSpPr>
        <p:spPr>
          <a:xfrm>
            <a:off x="-1" y="1052738"/>
            <a:ext cx="9124950" cy="590931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5400" b="1" u="sng" smtClean="0">
                <a:solidFill>
                  <a:srgbClr val="FF0000"/>
                </a:solidFill>
                <a:latin typeface="Times New Roman" pitchFamily="18" charset="0"/>
                <a:cs typeface="Times New Roman" pitchFamily="18" charset="0"/>
              </a:rPr>
              <a:t>a</a:t>
            </a:r>
            <a:r>
              <a:rPr lang="vi-VN" sz="5400" b="1" u="sng" smtClean="0">
                <a:solidFill>
                  <a:srgbClr val="FF0000"/>
                </a:solidFill>
                <a:latin typeface="Times New Roman" pitchFamily="18" charset="0"/>
                <a:cs typeface="Times New Roman" pitchFamily="18" charset="0"/>
              </a:rPr>
              <a:t>)</a:t>
            </a:r>
            <a:r>
              <a:rPr lang="vi-VN" sz="5400" b="1" smtClean="0">
                <a:solidFill>
                  <a:srgbClr val="FF0000"/>
                </a:solidFill>
                <a:latin typeface="Times New Roman" pitchFamily="18" charset="0"/>
                <a:cs typeface="Times New Roman" pitchFamily="18" charset="0"/>
              </a:rPr>
              <a:t> </a:t>
            </a:r>
            <a:r>
              <a:rPr lang="en-US" sz="5400" smtClean="0">
                <a:latin typeface="Times New Roman" pitchFamily="18" charset="0"/>
                <a:cs typeface="Times New Roman" pitchFamily="18" charset="0"/>
              </a:rPr>
              <a:t>Các từ ngữ in đậm có tác dụng biểu hiện cảm xúc tinh tế, những rung động sâu sắc về hồn thơ Huy Cận. Đối tượng nghị luận là một tâm hồn thơ mang nỗi “ sầu vũ trụ”, “ buồn thân thế”,…</a:t>
            </a:r>
            <a:endParaRPr lang="en-US" sz="5400"/>
          </a:p>
        </p:txBody>
      </p:sp>
    </p:spTree>
    <p:extLst>
      <p:ext uri="{BB962C8B-B14F-4D97-AF65-F5344CB8AC3E}">
        <p14:creationId xmlns:p14="http://schemas.microsoft.com/office/powerpoint/2010/main" xmlns="" val="289484952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80">
                                          <p:stCondLst>
                                            <p:cond delay="0"/>
                                          </p:stCondLst>
                                        </p:cTn>
                                        <p:tgtEl>
                                          <p:spTgt spid="7">
                                            <p:txEl>
                                              <p:pRg st="0" end="0"/>
                                            </p:txEl>
                                          </p:spTgt>
                                        </p:tgtEl>
                                      </p:cBhvr>
                                    </p:animEffect>
                                    <p:anim calcmode="lin" valueType="num">
                                      <p:cBhvr>
                                        <p:cTn id="8"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xEl>
                                              <p:pRg st="0" end="0"/>
                                            </p:txEl>
                                          </p:spTgt>
                                        </p:tgtEl>
                                      </p:cBhvr>
                                      <p:to x="100000" y="60000"/>
                                    </p:animScale>
                                    <p:animScale>
                                      <p:cBhvr>
                                        <p:cTn id="14" dur="166" decel="50000">
                                          <p:stCondLst>
                                            <p:cond delay="676"/>
                                          </p:stCondLst>
                                        </p:cTn>
                                        <p:tgtEl>
                                          <p:spTgt spid="7">
                                            <p:txEl>
                                              <p:pRg st="0" end="0"/>
                                            </p:txEl>
                                          </p:spTgt>
                                        </p:tgtEl>
                                      </p:cBhvr>
                                      <p:to x="100000" y="100000"/>
                                    </p:animScale>
                                    <p:animScale>
                                      <p:cBhvr>
                                        <p:cTn id="15" dur="26">
                                          <p:stCondLst>
                                            <p:cond delay="1312"/>
                                          </p:stCondLst>
                                        </p:cTn>
                                        <p:tgtEl>
                                          <p:spTgt spid="7">
                                            <p:txEl>
                                              <p:pRg st="0" end="0"/>
                                            </p:txEl>
                                          </p:spTgt>
                                        </p:tgtEl>
                                      </p:cBhvr>
                                      <p:to x="100000" y="80000"/>
                                    </p:animScale>
                                    <p:animScale>
                                      <p:cBhvr>
                                        <p:cTn id="16" dur="166" decel="50000">
                                          <p:stCondLst>
                                            <p:cond delay="1338"/>
                                          </p:stCondLst>
                                        </p:cTn>
                                        <p:tgtEl>
                                          <p:spTgt spid="7">
                                            <p:txEl>
                                              <p:pRg st="0" end="0"/>
                                            </p:txEl>
                                          </p:spTgt>
                                        </p:tgtEl>
                                      </p:cBhvr>
                                      <p:to x="100000" y="100000"/>
                                    </p:animScale>
                                    <p:animScale>
                                      <p:cBhvr>
                                        <p:cTn id="17" dur="26">
                                          <p:stCondLst>
                                            <p:cond delay="1642"/>
                                          </p:stCondLst>
                                        </p:cTn>
                                        <p:tgtEl>
                                          <p:spTgt spid="7">
                                            <p:txEl>
                                              <p:pRg st="0" end="0"/>
                                            </p:txEl>
                                          </p:spTgt>
                                        </p:tgtEl>
                                      </p:cBhvr>
                                      <p:to x="100000" y="90000"/>
                                    </p:animScale>
                                    <p:animScale>
                                      <p:cBhvr>
                                        <p:cTn id="18" dur="166" decel="50000">
                                          <p:stCondLst>
                                            <p:cond delay="1668"/>
                                          </p:stCondLst>
                                        </p:cTn>
                                        <p:tgtEl>
                                          <p:spTgt spid="7">
                                            <p:txEl>
                                              <p:pRg st="0" end="0"/>
                                            </p:txEl>
                                          </p:spTgt>
                                        </p:tgtEl>
                                      </p:cBhvr>
                                      <p:to x="100000" y="100000"/>
                                    </p:animScale>
                                    <p:animScale>
                                      <p:cBhvr>
                                        <p:cTn id="19" dur="26">
                                          <p:stCondLst>
                                            <p:cond delay="1808"/>
                                          </p:stCondLst>
                                        </p:cTn>
                                        <p:tgtEl>
                                          <p:spTgt spid="7">
                                            <p:txEl>
                                              <p:pRg st="0" end="0"/>
                                            </p:txEl>
                                          </p:spTgt>
                                        </p:tgtEl>
                                      </p:cBhvr>
                                      <p:to x="100000" y="95000"/>
                                    </p:animScale>
                                    <p:animScale>
                                      <p:cBhvr>
                                        <p:cTn id="20" dur="166" decel="50000">
                                          <p:stCondLst>
                                            <p:cond delay="1834"/>
                                          </p:stCondLst>
                                        </p:cTn>
                                        <p:tgtEl>
                                          <p:spTgt spid="7">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13866" y="221159"/>
            <a:ext cx="4691734" cy="769441"/>
          </a:xfrm>
          <a:prstGeom prst="rect">
            <a:avLst/>
          </a:prstGeom>
        </p:spPr>
        <p:style>
          <a:lnRef idx="3">
            <a:schemeClr val="lt1"/>
          </a:lnRef>
          <a:fillRef idx="1">
            <a:schemeClr val="accent2"/>
          </a:fillRef>
          <a:effectRef idx="1">
            <a:schemeClr val="accent2"/>
          </a:effectRef>
          <a:fontRef idx="minor">
            <a:schemeClr val="lt1"/>
          </a:fontRef>
        </p:style>
        <p:txBody>
          <a:bodyPr wrap="none">
            <a:spAutoFit/>
          </a:bodyPr>
          <a:lstStyle/>
          <a:p>
            <a:pPr algn="just"/>
            <a:r>
              <a:rPr lang="vi-VN" sz="4400" b="1">
                <a:solidFill>
                  <a:schemeClr val="bg1"/>
                </a:solidFill>
                <a:latin typeface="Times New Roman" pitchFamily="18" charset="0"/>
                <a:cs typeface="Times New Roman" pitchFamily="18" charset="0"/>
              </a:rPr>
              <a:t>2. Tìm hiểu ví dụ 2</a:t>
            </a:r>
            <a:endParaRPr lang="vi-VN" sz="4400">
              <a:solidFill>
                <a:schemeClr val="bg1"/>
              </a:solidFill>
              <a:latin typeface="Times New Roman" pitchFamily="18" charset="0"/>
              <a:cs typeface="Times New Roman" pitchFamily="18" charset="0"/>
            </a:endParaRPr>
          </a:p>
        </p:txBody>
      </p:sp>
      <p:sp>
        <p:nvSpPr>
          <p:cNvPr id="7" name="Rectangle 6"/>
          <p:cNvSpPr/>
          <p:nvPr/>
        </p:nvSpPr>
        <p:spPr>
          <a:xfrm>
            <a:off x="-1" y="1052738"/>
            <a:ext cx="9124950" cy="5078313"/>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vi-VN" sz="5400" b="1" u="sng">
                <a:solidFill>
                  <a:srgbClr val="FF0000"/>
                </a:solidFill>
                <a:latin typeface="Times New Roman" pitchFamily="18" charset="0"/>
                <a:cs typeface="Times New Roman" pitchFamily="18" charset="0"/>
              </a:rPr>
              <a:t>b)</a:t>
            </a:r>
            <a:r>
              <a:rPr lang="vi-VN" sz="5400" b="1">
                <a:solidFill>
                  <a:srgbClr val="FF0000"/>
                </a:solidFill>
                <a:latin typeface="Times New Roman" pitchFamily="18" charset="0"/>
                <a:cs typeface="Times New Roman" pitchFamily="18" charset="0"/>
              </a:rPr>
              <a:t> </a:t>
            </a:r>
            <a:r>
              <a:rPr lang="vi-VN" sz="5400">
                <a:latin typeface="Times New Roman" pitchFamily="18" charset="0"/>
                <a:cs typeface="Times New Roman" pitchFamily="18" charset="0"/>
              </a:rPr>
              <a:t>Sắc thái biểu cảm của các từ ngữ đó </a:t>
            </a:r>
            <a:r>
              <a:rPr lang="vi-VN" sz="5400" b="1">
                <a:latin typeface="Times New Roman" pitchFamily="18" charset="0"/>
                <a:cs typeface="Times New Roman" pitchFamily="18" charset="0"/>
              </a:rPr>
              <a:t>rất phù hợp với đối tượng nghị luận</a:t>
            </a:r>
            <a:r>
              <a:rPr lang="vi-VN" sz="5400">
                <a:latin typeface="Times New Roman" pitchFamily="18" charset="0"/>
                <a:cs typeface="Times New Roman" pitchFamily="18" charset="0"/>
              </a:rPr>
              <a:t>. Vì c</a:t>
            </a:r>
            <a:r>
              <a:rPr lang="en-US" sz="5400">
                <a:latin typeface="Times New Roman" pitchFamily="18" charset="0"/>
                <a:cs typeface="Times New Roman" pitchFamily="18" charset="0"/>
              </a:rPr>
              <a:t>ác từ ngữ ấy giàu tính biểu cảm, thể hiện được sự đồng điệu giữa hai tâm hồn Huy Cận và Xuân Diệu</a:t>
            </a:r>
            <a:r>
              <a:rPr lang="vi-VN" sz="5400">
                <a:latin typeface="Times New Roman" pitchFamily="18" charset="0"/>
                <a:cs typeface="Times New Roman" pitchFamily="18" charset="0"/>
              </a:rPr>
              <a:t>.</a:t>
            </a:r>
            <a:endParaRPr lang="en-US" sz="5400"/>
          </a:p>
        </p:txBody>
      </p:sp>
    </p:spTree>
    <p:extLst>
      <p:ext uri="{BB962C8B-B14F-4D97-AF65-F5344CB8AC3E}">
        <p14:creationId xmlns:p14="http://schemas.microsoft.com/office/powerpoint/2010/main" xmlns="" val="289484952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80">
                                          <p:stCondLst>
                                            <p:cond delay="0"/>
                                          </p:stCondLst>
                                        </p:cTn>
                                        <p:tgtEl>
                                          <p:spTgt spid="7">
                                            <p:txEl>
                                              <p:pRg st="0" end="0"/>
                                            </p:txEl>
                                          </p:spTgt>
                                        </p:tgtEl>
                                      </p:cBhvr>
                                    </p:animEffect>
                                    <p:anim calcmode="lin" valueType="num">
                                      <p:cBhvr>
                                        <p:cTn id="8"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xEl>
                                              <p:pRg st="0" end="0"/>
                                            </p:txEl>
                                          </p:spTgt>
                                        </p:tgtEl>
                                      </p:cBhvr>
                                      <p:to x="100000" y="60000"/>
                                    </p:animScale>
                                    <p:animScale>
                                      <p:cBhvr>
                                        <p:cTn id="14" dur="166" decel="50000">
                                          <p:stCondLst>
                                            <p:cond delay="676"/>
                                          </p:stCondLst>
                                        </p:cTn>
                                        <p:tgtEl>
                                          <p:spTgt spid="7">
                                            <p:txEl>
                                              <p:pRg st="0" end="0"/>
                                            </p:txEl>
                                          </p:spTgt>
                                        </p:tgtEl>
                                      </p:cBhvr>
                                      <p:to x="100000" y="100000"/>
                                    </p:animScale>
                                    <p:animScale>
                                      <p:cBhvr>
                                        <p:cTn id="15" dur="26">
                                          <p:stCondLst>
                                            <p:cond delay="1312"/>
                                          </p:stCondLst>
                                        </p:cTn>
                                        <p:tgtEl>
                                          <p:spTgt spid="7">
                                            <p:txEl>
                                              <p:pRg st="0" end="0"/>
                                            </p:txEl>
                                          </p:spTgt>
                                        </p:tgtEl>
                                      </p:cBhvr>
                                      <p:to x="100000" y="80000"/>
                                    </p:animScale>
                                    <p:animScale>
                                      <p:cBhvr>
                                        <p:cTn id="16" dur="166" decel="50000">
                                          <p:stCondLst>
                                            <p:cond delay="1338"/>
                                          </p:stCondLst>
                                        </p:cTn>
                                        <p:tgtEl>
                                          <p:spTgt spid="7">
                                            <p:txEl>
                                              <p:pRg st="0" end="0"/>
                                            </p:txEl>
                                          </p:spTgt>
                                        </p:tgtEl>
                                      </p:cBhvr>
                                      <p:to x="100000" y="100000"/>
                                    </p:animScale>
                                    <p:animScale>
                                      <p:cBhvr>
                                        <p:cTn id="17" dur="26">
                                          <p:stCondLst>
                                            <p:cond delay="1642"/>
                                          </p:stCondLst>
                                        </p:cTn>
                                        <p:tgtEl>
                                          <p:spTgt spid="7">
                                            <p:txEl>
                                              <p:pRg st="0" end="0"/>
                                            </p:txEl>
                                          </p:spTgt>
                                        </p:tgtEl>
                                      </p:cBhvr>
                                      <p:to x="100000" y="90000"/>
                                    </p:animScale>
                                    <p:animScale>
                                      <p:cBhvr>
                                        <p:cTn id="18" dur="166" decel="50000">
                                          <p:stCondLst>
                                            <p:cond delay="1668"/>
                                          </p:stCondLst>
                                        </p:cTn>
                                        <p:tgtEl>
                                          <p:spTgt spid="7">
                                            <p:txEl>
                                              <p:pRg st="0" end="0"/>
                                            </p:txEl>
                                          </p:spTgt>
                                        </p:tgtEl>
                                      </p:cBhvr>
                                      <p:to x="100000" y="100000"/>
                                    </p:animScale>
                                    <p:animScale>
                                      <p:cBhvr>
                                        <p:cTn id="19" dur="26">
                                          <p:stCondLst>
                                            <p:cond delay="1808"/>
                                          </p:stCondLst>
                                        </p:cTn>
                                        <p:tgtEl>
                                          <p:spTgt spid="7">
                                            <p:txEl>
                                              <p:pRg st="0" end="0"/>
                                            </p:txEl>
                                          </p:spTgt>
                                        </p:tgtEl>
                                      </p:cBhvr>
                                      <p:to x="100000" y="95000"/>
                                    </p:animScale>
                                    <p:animScale>
                                      <p:cBhvr>
                                        <p:cTn id="20" dur="166" decel="50000">
                                          <p:stCondLst>
                                            <p:cond delay="1834"/>
                                          </p:stCondLst>
                                        </p:cTn>
                                        <p:tgtEl>
                                          <p:spTgt spid="7">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600" y="1556792"/>
            <a:ext cx="4639725" cy="511256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vi-VN" sz="3200" i="1" smtClean="0">
                <a:latin typeface="+mj-lt"/>
              </a:rPr>
              <a:t>- kịch </a:t>
            </a:r>
            <a:r>
              <a:rPr lang="vi-VN" sz="3200" i="1">
                <a:latin typeface="+mj-lt"/>
              </a:rPr>
              <a:t>tác gia vĩ </a:t>
            </a:r>
            <a:r>
              <a:rPr lang="vi-VN" sz="3200" i="1" smtClean="0">
                <a:latin typeface="+mj-lt"/>
              </a:rPr>
              <a:t>đại</a:t>
            </a:r>
            <a:endParaRPr lang="vi-VN" sz="3200">
              <a:latin typeface="+mj-lt"/>
            </a:endParaRPr>
          </a:p>
          <a:p>
            <a:r>
              <a:rPr lang="vi-VN" sz="3200" smtClean="0">
                <a:latin typeface="+mj-lt"/>
              </a:rPr>
              <a:t>- </a:t>
            </a:r>
            <a:r>
              <a:rPr lang="vi-VN" sz="3200" i="1">
                <a:latin typeface="+mj-lt"/>
              </a:rPr>
              <a:t>k</a:t>
            </a:r>
            <a:r>
              <a:rPr lang="vi-VN" sz="3200" i="1" smtClean="0">
                <a:latin typeface="+mj-lt"/>
              </a:rPr>
              <a:t>iệt tác</a:t>
            </a:r>
            <a:endParaRPr lang="vi-VN" sz="3200">
              <a:latin typeface="+mj-lt"/>
            </a:endParaRPr>
          </a:p>
          <a:p>
            <a:r>
              <a:rPr lang="vi-VN" sz="3200" smtClean="0">
                <a:latin typeface="+mj-lt"/>
              </a:rPr>
              <a:t>- </a:t>
            </a:r>
            <a:r>
              <a:rPr lang="vi-VN" sz="3200" i="1">
                <a:latin typeface="+mj-lt"/>
              </a:rPr>
              <a:t>n</a:t>
            </a:r>
            <a:r>
              <a:rPr lang="vi-VN" sz="3200" i="1" smtClean="0">
                <a:latin typeface="+mj-lt"/>
              </a:rPr>
              <a:t>gười </a:t>
            </a:r>
            <a:r>
              <a:rPr lang="vi-VN" sz="3200" i="1">
                <a:latin typeface="+mj-lt"/>
              </a:rPr>
              <a:t>ta ai mà chẳng </a:t>
            </a:r>
            <a:r>
              <a:rPr lang="vi-VN" sz="3200" i="1" smtClean="0">
                <a:latin typeface="+mj-lt"/>
              </a:rPr>
              <a:t>        - cũng </a:t>
            </a:r>
            <a:r>
              <a:rPr lang="vi-VN" sz="3200" i="1">
                <a:latin typeface="+mj-lt"/>
              </a:rPr>
              <a:t>chẳng là gì </a:t>
            </a:r>
            <a:endParaRPr lang="vi-VN" sz="3200">
              <a:latin typeface="+mj-lt"/>
            </a:endParaRPr>
          </a:p>
          <a:p>
            <a:r>
              <a:rPr lang="vi-VN" sz="3200" smtClean="0">
                <a:latin typeface="+mj-lt"/>
              </a:rPr>
              <a:t>- </a:t>
            </a:r>
            <a:r>
              <a:rPr lang="vi-VN" sz="3200" i="1" smtClean="0">
                <a:latin typeface="+mj-lt"/>
              </a:rPr>
              <a:t>Anh </a:t>
            </a:r>
            <a:r>
              <a:rPr lang="vi-VN" sz="3200" i="1">
                <a:latin typeface="+mj-lt"/>
              </a:rPr>
              <a:t>chàng </a:t>
            </a:r>
            <a:endParaRPr lang="vi-VN" sz="3200">
              <a:latin typeface="+mj-lt"/>
            </a:endParaRPr>
          </a:p>
          <a:p>
            <a:r>
              <a:rPr lang="vi-VN" sz="3200" smtClean="0">
                <a:latin typeface="+mj-lt"/>
              </a:rPr>
              <a:t>- </a:t>
            </a:r>
            <a:r>
              <a:rPr lang="vi-VN" sz="3200" i="1" smtClean="0">
                <a:latin typeface="+mj-lt"/>
              </a:rPr>
              <a:t>Anh ta</a:t>
            </a:r>
            <a:endParaRPr lang="vi-VN" sz="3200">
              <a:latin typeface="+mj-lt"/>
            </a:endParaRPr>
          </a:p>
          <a:p>
            <a:r>
              <a:rPr lang="vi-VN" sz="3200" smtClean="0">
                <a:latin typeface="+mj-lt"/>
              </a:rPr>
              <a:t>- </a:t>
            </a:r>
            <a:r>
              <a:rPr lang="vi-VN" sz="3200" i="1">
                <a:latin typeface="+mj-lt"/>
              </a:rPr>
              <a:t>t</a:t>
            </a:r>
            <a:r>
              <a:rPr lang="vi-VN" sz="3200" i="1" smtClean="0">
                <a:latin typeface="+mj-lt"/>
              </a:rPr>
              <a:t>ên </a:t>
            </a:r>
            <a:r>
              <a:rPr lang="vi-VN" sz="3200" i="1">
                <a:latin typeface="+mj-lt"/>
              </a:rPr>
              <a:t>hàng </a:t>
            </a:r>
            <a:r>
              <a:rPr lang="vi-VN" sz="3200" i="1" smtClean="0">
                <a:latin typeface="+mj-lt"/>
              </a:rPr>
              <a:t>thịt</a:t>
            </a:r>
            <a:endParaRPr lang="vi-VN" sz="3200">
              <a:latin typeface="+mj-lt"/>
            </a:endParaRPr>
          </a:p>
          <a:p>
            <a:r>
              <a:rPr lang="vi-VN" sz="3200" smtClean="0">
                <a:latin typeface="+mj-lt"/>
              </a:rPr>
              <a:t>- </a:t>
            </a:r>
            <a:r>
              <a:rPr lang="vi-VN" sz="3200" i="1" smtClean="0">
                <a:latin typeface="+mj-lt"/>
              </a:rPr>
              <a:t>Anh ta</a:t>
            </a:r>
            <a:endParaRPr lang="vi-VN" sz="3200">
              <a:latin typeface="+mj-lt"/>
            </a:endParaRPr>
          </a:p>
          <a:p>
            <a:r>
              <a:rPr lang="vi-VN" sz="3200" smtClean="0">
                <a:latin typeface="+mj-lt"/>
              </a:rPr>
              <a:t>- </a:t>
            </a:r>
            <a:r>
              <a:rPr lang="vi-VN" sz="3200" i="1">
                <a:latin typeface="+mj-lt"/>
              </a:rPr>
              <a:t>p</a:t>
            </a:r>
            <a:r>
              <a:rPr lang="vi-VN" sz="3200" i="1" smtClean="0">
                <a:latin typeface="+mj-lt"/>
              </a:rPr>
              <a:t>hát bệnh</a:t>
            </a:r>
            <a:endParaRPr lang="vi-VN" sz="3200">
              <a:latin typeface="+mj-lt"/>
            </a:endParaRPr>
          </a:p>
        </p:txBody>
      </p:sp>
      <p:sp>
        <p:nvSpPr>
          <p:cNvPr id="4" name="Rectangle 3"/>
          <p:cNvSpPr/>
          <p:nvPr/>
        </p:nvSpPr>
        <p:spPr>
          <a:xfrm>
            <a:off x="4611125" y="1556792"/>
            <a:ext cx="4532874" cy="511256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vi-VN" sz="3200">
                <a:latin typeface="+mj-lt"/>
              </a:rPr>
              <a:t> </a:t>
            </a:r>
            <a:r>
              <a:rPr lang="vi-VN" sz="3200" i="1" smtClean="0">
                <a:latin typeface="+mj-lt"/>
              </a:rPr>
              <a:t>→ </a:t>
            </a:r>
            <a:r>
              <a:rPr lang="vi-VN" sz="3200" i="1">
                <a:latin typeface="+mj-lt"/>
              </a:rPr>
              <a:t>nhà viết kịch nổi tiếng,</a:t>
            </a:r>
            <a:endParaRPr lang="vi-VN" sz="3200">
              <a:latin typeface="+mj-lt"/>
            </a:endParaRPr>
          </a:p>
          <a:p>
            <a:r>
              <a:rPr lang="vi-VN" sz="3200">
                <a:latin typeface="+mj-lt"/>
              </a:rPr>
              <a:t> </a:t>
            </a:r>
            <a:r>
              <a:rPr lang="vi-VN" sz="3200" i="1" smtClean="0">
                <a:latin typeface="+mj-lt"/>
              </a:rPr>
              <a:t>→ </a:t>
            </a:r>
            <a:r>
              <a:rPr lang="vi-VN" sz="3200" i="1">
                <a:latin typeface="+mj-lt"/>
              </a:rPr>
              <a:t>tác phẩm lớn.</a:t>
            </a:r>
            <a:endParaRPr lang="vi-VN" sz="3200">
              <a:latin typeface="+mj-lt"/>
            </a:endParaRPr>
          </a:p>
          <a:p>
            <a:r>
              <a:rPr lang="vi-VN" sz="3200">
                <a:latin typeface="+mj-lt"/>
              </a:rPr>
              <a:t> </a:t>
            </a:r>
            <a:r>
              <a:rPr lang="vi-VN" sz="3200" i="1" smtClean="0">
                <a:latin typeface="+mj-lt"/>
              </a:rPr>
              <a:t> </a:t>
            </a:r>
            <a:r>
              <a:rPr lang="vi-VN" sz="3200" i="1">
                <a:latin typeface="+mj-lt"/>
              </a:rPr>
              <a:t>→ con </a:t>
            </a:r>
            <a:r>
              <a:rPr lang="vi-VN" sz="3200" i="1" smtClean="0">
                <a:latin typeface="+mj-lt"/>
              </a:rPr>
              <a:t>người  </a:t>
            </a:r>
            <a:endParaRPr lang="vi-VN" sz="3200">
              <a:latin typeface="+mj-lt"/>
            </a:endParaRPr>
          </a:p>
          <a:p>
            <a:r>
              <a:rPr lang="vi-VN" sz="3200">
                <a:latin typeface="+mj-lt"/>
              </a:rPr>
              <a:t>  </a:t>
            </a:r>
            <a:r>
              <a:rPr lang="vi-VN" sz="3200" i="1" smtClean="0">
                <a:latin typeface="+mj-lt"/>
              </a:rPr>
              <a:t>→ </a:t>
            </a:r>
            <a:r>
              <a:rPr lang="vi-VN" sz="3200" i="1">
                <a:latin typeface="+mj-lt"/>
              </a:rPr>
              <a:t>đến đâu.</a:t>
            </a:r>
            <a:endParaRPr lang="vi-VN" sz="3200">
              <a:latin typeface="+mj-lt"/>
            </a:endParaRPr>
          </a:p>
          <a:p>
            <a:r>
              <a:rPr lang="vi-VN" sz="3200">
                <a:latin typeface="+mj-lt"/>
              </a:rPr>
              <a:t>  </a:t>
            </a:r>
            <a:r>
              <a:rPr lang="vi-VN" sz="3200" i="1" smtClean="0">
                <a:latin typeface="+mj-lt"/>
              </a:rPr>
              <a:t>→ </a:t>
            </a:r>
            <a:r>
              <a:rPr lang="vi-VN" sz="3200" i="1">
                <a:latin typeface="+mj-lt"/>
              </a:rPr>
              <a:t>nhân vật</a:t>
            </a:r>
            <a:endParaRPr lang="vi-VN" sz="3200">
              <a:latin typeface="+mj-lt"/>
            </a:endParaRPr>
          </a:p>
          <a:p>
            <a:r>
              <a:rPr lang="vi-VN" sz="3200">
                <a:latin typeface="+mj-lt"/>
              </a:rPr>
              <a:t>  </a:t>
            </a:r>
            <a:r>
              <a:rPr lang="vi-VN" sz="3200" i="1" smtClean="0">
                <a:latin typeface="+mj-lt"/>
              </a:rPr>
              <a:t>→ </a:t>
            </a:r>
            <a:r>
              <a:rPr lang="vi-VN" sz="3200" i="1">
                <a:latin typeface="+mj-lt"/>
              </a:rPr>
              <a:t>ông.</a:t>
            </a:r>
            <a:endParaRPr lang="vi-VN" sz="3200">
              <a:latin typeface="+mj-lt"/>
            </a:endParaRPr>
          </a:p>
          <a:p>
            <a:r>
              <a:rPr lang="vi-VN" sz="3200">
                <a:latin typeface="+mj-lt"/>
              </a:rPr>
              <a:t>  </a:t>
            </a:r>
            <a:r>
              <a:rPr lang="vi-VN" sz="3200" i="1" smtClean="0">
                <a:latin typeface="+mj-lt"/>
              </a:rPr>
              <a:t>→ </a:t>
            </a:r>
            <a:r>
              <a:rPr lang="vi-VN" sz="3200" i="1">
                <a:latin typeface="+mj-lt"/>
              </a:rPr>
              <a:t>anh hàng thịt.</a:t>
            </a:r>
            <a:endParaRPr lang="vi-VN" sz="3200">
              <a:latin typeface="+mj-lt"/>
            </a:endParaRPr>
          </a:p>
          <a:p>
            <a:r>
              <a:rPr lang="vi-VN" sz="3200">
                <a:latin typeface="+mj-lt"/>
              </a:rPr>
              <a:t>  </a:t>
            </a:r>
            <a:r>
              <a:rPr lang="vi-VN" sz="3200" i="1" smtClean="0">
                <a:latin typeface="+mj-lt"/>
              </a:rPr>
              <a:t> </a:t>
            </a:r>
            <a:r>
              <a:rPr lang="vi-VN" sz="3200" i="1">
                <a:latin typeface="+mj-lt"/>
              </a:rPr>
              <a:t>→ nhân vật</a:t>
            </a:r>
            <a:endParaRPr lang="vi-VN" sz="3200">
              <a:latin typeface="+mj-lt"/>
            </a:endParaRPr>
          </a:p>
          <a:p>
            <a:r>
              <a:rPr lang="vi-VN" sz="3200">
                <a:latin typeface="+mj-lt"/>
              </a:rPr>
              <a:t>  </a:t>
            </a:r>
            <a:r>
              <a:rPr lang="vi-VN" sz="3200" i="1" smtClean="0">
                <a:latin typeface="+mj-lt"/>
              </a:rPr>
              <a:t> </a:t>
            </a:r>
            <a:r>
              <a:rPr lang="vi-VN" sz="3200" i="1">
                <a:latin typeface="+mj-lt"/>
              </a:rPr>
              <a:t>→ </a:t>
            </a:r>
            <a:r>
              <a:rPr lang="vi-VN" sz="3200" i="1" smtClean="0">
                <a:latin typeface="+mj-lt"/>
              </a:rPr>
              <a:t>khốn đốn, dằn vặt</a:t>
            </a:r>
            <a:endParaRPr lang="vi-VN" sz="3200">
              <a:latin typeface="+mj-lt"/>
            </a:endParaRPr>
          </a:p>
        </p:txBody>
      </p:sp>
      <p:sp>
        <p:nvSpPr>
          <p:cNvPr id="5" name="Rectangle 4"/>
          <p:cNvSpPr/>
          <p:nvPr/>
        </p:nvSpPr>
        <p:spPr>
          <a:xfrm>
            <a:off x="1861864" y="25111"/>
            <a:ext cx="4572000" cy="58477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lvl="0" algn="ctr" fontAlgn="base">
              <a:spcBef>
                <a:spcPct val="0"/>
              </a:spcBef>
              <a:spcAft>
                <a:spcPct val="0"/>
              </a:spcAft>
            </a:pPr>
            <a:r>
              <a:rPr lang="en-US" sz="3200" b="1">
                <a:solidFill>
                  <a:schemeClr val="bg1"/>
                </a:solidFill>
                <a:latin typeface="Arial" pitchFamily="34" charset="0"/>
                <a:cs typeface="Arial" pitchFamily="34" charset="0"/>
              </a:rPr>
              <a:t>3. Tìm hiểu </a:t>
            </a:r>
            <a:r>
              <a:rPr lang="vi-VN" sz="3200" b="1" smtClean="0">
                <a:solidFill>
                  <a:schemeClr val="bg1"/>
                </a:solidFill>
                <a:latin typeface="Arial" pitchFamily="34" charset="0"/>
                <a:cs typeface="Arial" pitchFamily="34" charset="0"/>
              </a:rPr>
              <a:t>ngữ liệu 3</a:t>
            </a:r>
            <a:endParaRPr lang="en-US" sz="3200">
              <a:solidFill>
                <a:schemeClr val="bg1"/>
              </a:solidFill>
              <a:latin typeface="Arial" pitchFamily="34" charset="0"/>
              <a:cs typeface="Arial" pitchFamily="34" charset="0"/>
            </a:endParaRPr>
          </a:p>
        </p:txBody>
      </p:sp>
      <p:sp>
        <p:nvSpPr>
          <p:cNvPr id="6" name="Rectangle 5"/>
          <p:cNvSpPr/>
          <p:nvPr/>
        </p:nvSpPr>
        <p:spPr>
          <a:xfrm>
            <a:off x="-1" y="756573"/>
            <a:ext cx="4611125" cy="95410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fontAlgn="base">
              <a:spcBef>
                <a:spcPct val="0"/>
              </a:spcBef>
              <a:spcAft>
                <a:spcPct val="0"/>
              </a:spcAft>
            </a:pPr>
            <a:r>
              <a:rPr lang="vi-VN" sz="2800" b="1" dirty="0" smtClean="0">
                <a:solidFill>
                  <a:srgbClr val="002060"/>
                </a:solidFill>
                <a:latin typeface="Times New Roman" pitchFamily="18" charset="0"/>
                <a:cs typeface="Times New Roman" pitchFamily="18" charset="0"/>
              </a:rPr>
              <a:t>Những từ  ngữ không phù hợp</a:t>
            </a:r>
            <a:endParaRPr lang="en-US" sz="2800" b="1" dirty="0">
              <a:solidFill>
                <a:srgbClr val="002060"/>
              </a:solidFill>
              <a:latin typeface="Times New Roman" pitchFamily="18" charset="0"/>
              <a:cs typeface="Times New Roman" pitchFamily="18" charset="0"/>
            </a:endParaRPr>
          </a:p>
        </p:txBody>
      </p:sp>
      <p:sp>
        <p:nvSpPr>
          <p:cNvPr id="7" name="Rectangle 6"/>
          <p:cNvSpPr/>
          <p:nvPr/>
        </p:nvSpPr>
        <p:spPr>
          <a:xfrm>
            <a:off x="4611124" y="779206"/>
            <a:ext cx="4532875" cy="95410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lgn="ctr" fontAlgn="base">
              <a:spcBef>
                <a:spcPct val="0"/>
              </a:spcBef>
              <a:spcAft>
                <a:spcPct val="0"/>
              </a:spcAft>
            </a:pPr>
            <a:r>
              <a:rPr lang="vi-VN" sz="2800" b="1" smtClean="0">
                <a:solidFill>
                  <a:srgbClr val="00B050"/>
                </a:solidFill>
                <a:latin typeface="Times New Roman" pitchFamily="18" charset="0"/>
                <a:cs typeface="Times New Roman" pitchFamily="18" charset="0"/>
              </a:rPr>
              <a:t>Những từ  ngữ có thể </a:t>
            </a:r>
          </a:p>
          <a:p>
            <a:pPr lvl="0" algn="ctr" fontAlgn="base">
              <a:spcBef>
                <a:spcPct val="0"/>
              </a:spcBef>
              <a:spcAft>
                <a:spcPct val="0"/>
              </a:spcAft>
            </a:pPr>
            <a:r>
              <a:rPr lang="vi-VN" sz="2800" b="1" smtClean="0">
                <a:solidFill>
                  <a:srgbClr val="00B050"/>
                </a:solidFill>
                <a:latin typeface="Times New Roman" pitchFamily="18" charset="0"/>
                <a:cs typeface="Times New Roman" pitchFamily="18" charset="0"/>
              </a:rPr>
              <a:t> thay thế</a:t>
            </a:r>
            <a:endParaRPr lang="en-US" sz="2800" b="1">
              <a:solidFill>
                <a:srgbClr val="00B050"/>
              </a:solidFill>
              <a:latin typeface="Times New Roman" pitchFamily="18" charset="0"/>
              <a:cs typeface="Times New Roman" pitchFamily="18" charset="0"/>
            </a:endParaRPr>
          </a:p>
        </p:txBody>
      </p:sp>
      <p:pic>
        <p:nvPicPr>
          <p:cNvPr id="10" name="Picture 9" descr="phao+hoa"/>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8242300" y="6027436"/>
            <a:ext cx="901700" cy="6419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0472008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9560"/>
            <a:ext cx="9144000" cy="655564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2800" smtClean="0">
                <a:latin typeface="+mj-lt"/>
              </a:rPr>
              <a:t>  	</a:t>
            </a:r>
            <a:r>
              <a:rPr lang="vi-VN" sz="2800" smtClean="0">
                <a:latin typeface="+mj-lt"/>
              </a:rPr>
              <a:t>Lưu </a:t>
            </a:r>
            <a:r>
              <a:rPr lang="vi-VN" sz="2800">
                <a:latin typeface="+mj-lt"/>
              </a:rPr>
              <a:t>quang Vũ là một </a:t>
            </a:r>
            <a:r>
              <a:rPr lang="vi-VN" sz="2800" b="1" i="1">
                <a:solidFill>
                  <a:srgbClr val="FF0000"/>
                </a:solidFill>
                <a:latin typeface="+mj-lt"/>
              </a:rPr>
              <a:t>nhà viết kịch nổi tiếng</a:t>
            </a:r>
            <a:r>
              <a:rPr lang="vi-VN" sz="2800">
                <a:latin typeface="+mj-lt"/>
              </a:rPr>
              <a:t>. Vở kịch </a:t>
            </a:r>
            <a:r>
              <a:rPr lang="vi-VN" sz="2800" i="1">
                <a:latin typeface="+mj-lt"/>
              </a:rPr>
              <a:t>Hồn Trương ba, da hàng thịt</a:t>
            </a:r>
            <a:r>
              <a:rPr lang="vi-VN" sz="2800">
                <a:latin typeface="+mj-lt"/>
              </a:rPr>
              <a:t> xứng đáng là một </a:t>
            </a:r>
            <a:r>
              <a:rPr lang="vi-VN" sz="2800" b="1" i="1">
                <a:solidFill>
                  <a:srgbClr val="FF0000"/>
                </a:solidFill>
                <a:latin typeface="+mj-lt"/>
              </a:rPr>
              <a:t>tác phẩm lớn</a:t>
            </a:r>
            <a:r>
              <a:rPr lang="vi-VN" sz="2800">
                <a:latin typeface="+mj-lt"/>
              </a:rPr>
              <a:t> trong kho tàng văn học nước nhà. Nhà văn đã nêu lên một vấn đề có ý nghĩa sâu sắc: Sự tranh chấp giữa linh hồn và thể xác trong quá trình sống và hướng tới sự hoàn thiện. Thực ra, </a:t>
            </a:r>
            <a:r>
              <a:rPr lang="vi-VN" sz="2800" b="1" i="1">
                <a:solidFill>
                  <a:srgbClr val="FF0000"/>
                </a:solidFill>
                <a:latin typeface="+mj-lt"/>
              </a:rPr>
              <a:t>con người</a:t>
            </a:r>
            <a:r>
              <a:rPr lang="vi-VN" sz="2800">
                <a:latin typeface="+mj-lt"/>
              </a:rPr>
              <a:t> ai chẳng phải sống bằng cả linh hồn và </a:t>
            </a:r>
            <a:r>
              <a:rPr lang="vi-VN" sz="2800" smtClean="0">
                <a:latin typeface="+mj-lt"/>
              </a:rPr>
              <a:t>t</a:t>
            </a:r>
            <a:r>
              <a:rPr lang="en-US" sz="2800" smtClean="0">
                <a:latin typeface="+mj-lt"/>
              </a:rPr>
              <a:t>hân</a:t>
            </a:r>
            <a:r>
              <a:rPr lang="vi-VN" sz="2800" smtClean="0">
                <a:latin typeface="+mj-lt"/>
              </a:rPr>
              <a:t> </a:t>
            </a:r>
            <a:r>
              <a:rPr lang="vi-VN" sz="2800">
                <a:latin typeface="+mj-lt"/>
              </a:rPr>
              <a:t>xác. Linh hồn có cao khiết, đẹp đẽ </a:t>
            </a:r>
            <a:r>
              <a:rPr lang="vi-VN" sz="2800" b="1" i="1">
                <a:solidFill>
                  <a:srgbClr val="FF0000"/>
                </a:solidFill>
                <a:latin typeface="+mj-lt"/>
              </a:rPr>
              <a:t>đến đâu</a:t>
            </a:r>
            <a:r>
              <a:rPr lang="vi-VN" sz="2800">
                <a:latin typeface="+mj-lt"/>
              </a:rPr>
              <a:t> cũng trở nên vô nghĩa khi không có </a:t>
            </a:r>
            <a:r>
              <a:rPr lang="vi-VN" sz="2800" smtClean="0">
                <a:latin typeface="+mj-lt"/>
              </a:rPr>
              <a:t>th</a:t>
            </a:r>
            <a:r>
              <a:rPr lang="en-US" sz="2800" smtClean="0">
                <a:latin typeface="+mj-lt"/>
              </a:rPr>
              <a:t>ân</a:t>
            </a:r>
            <a:r>
              <a:rPr lang="vi-VN" sz="2800" smtClean="0">
                <a:latin typeface="+mj-lt"/>
              </a:rPr>
              <a:t> </a:t>
            </a:r>
            <a:r>
              <a:rPr lang="vi-VN" sz="2800">
                <a:latin typeface="+mj-lt"/>
              </a:rPr>
              <a:t>xác. </a:t>
            </a:r>
            <a:r>
              <a:rPr lang="vi-VN" sz="2800" b="1" i="1">
                <a:solidFill>
                  <a:srgbClr val="FF0000"/>
                </a:solidFill>
                <a:latin typeface="+mj-lt"/>
              </a:rPr>
              <a:t>Nhân vật</a:t>
            </a:r>
            <a:r>
              <a:rPr lang="vi-VN" sz="2800">
                <a:latin typeface="+mj-lt"/>
              </a:rPr>
              <a:t> Trương Ba trong vở </a:t>
            </a:r>
            <a:r>
              <a:rPr lang="en-US" sz="2800" smtClean="0">
                <a:latin typeface="Times New Roman" pitchFamily="18" charset="0"/>
                <a:cs typeface="Times New Roman" pitchFamily="18" charset="0"/>
              </a:rPr>
              <a:t>kịch</a:t>
            </a:r>
            <a:r>
              <a:rPr lang="en-US" sz="2800" smtClean="0">
                <a:latin typeface="+mj-lt"/>
              </a:rPr>
              <a:t> </a:t>
            </a:r>
            <a:r>
              <a:rPr lang="vi-VN" sz="2800" i="1" smtClean="0">
                <a:latin typeface="+mj-lt"/>
              </a:rPr>
              <a:t>Hồn </a:t>
            </a:r>
            <a:r>
              <a:rPr lang="vi-VN" sz="2800" i="1">
                <a:latin typeface="+mj-lt"/>
              </a:rPr>
              <a:t>Trương Ba, da hàng thịt</a:t>
            </a:r>
            <a:r>
              <a:rPr lang="vi-VN" sz="2800">
                <a:latin typeface="+mj-lt"/>
              </a:rPr>
              <a:t> cũng vậy. </a:t>
            </a:r>
            <a:r>
              <a:rPr lang="vi-VN" sz="2800" b="1" i="1">
                <a:solidFill>
                  <a:srgbClr val="FF0000"/>
                </a:solidFill>
                <a:latin typeface="+mj-lt"/>
              </a:rPr>
              <a:t>Ông</a:t>
            </a:r>
            <a:r>
              <a:rPr lang="vi-VN" sz="2800">
                <a:latin typeface="+mj-lt"/>
              </a:rPr>
              <a:t> không thể sống chỉ bằng phần hồn. </a:t>
            </a:r>
            <a:r>
              <a:rPr lang="en-US" sz="2800" smtClean="0">
                <a:latin typeface="Times New Roman" pitchFamily="18" charset="0"/>
                <a:cs typeface="Times New Roman" pitchFamily="18" charset="0"/>
              </a:rPr>
              <a:t>Nhưng</a:t>
            </a:r>
            <a:r>
              <a:rPr lang="en-US" sz="2800" smtClean="0">
                <a:latin typeface="+mj-lt"/>
              </a:rPr>
              <a:t> p</a:t>
            </a:r>
            <a:r>
              <a:rPr lang="vi-VN" sz="2800" smtClean="0">
                <a:latin typeface="+mj-lt"/>
              </a:rPr>
              <a:t>hần </a:t>
            </a:r>
            <a:r>
              <a:rPr lang="vi-VN" sz="2800">
                <a:latin typeface="+mj-lt"/>
              </a:rPr>
              <a:t>hồn ấy, vì những trớ trêu, éo le của số phận, lại bị nhập vào xác </a:t>
            </a:r>
            <a:r>
              <a:rPr lang="vi-VN" sz="2800" b="1" i="1">
                <a:solidFill>
                  <a:srgbClr val="FF0000"/>
                </a:solidFill>
                <a:latin typeface="+mj-lt"/>
              </a:rPr>
              <a:t>anh hàng thịt</a:t>
            </a:r>
            <a:r>
              <a:rPr lang="vi-VN" sz="2800">
                <a:latin typeface="+mj-lt"/>
              </a:rPr>
              <a:t>. Chẳng qua đó chỉ là một cái xác “âm u đui mù” nếu không có linh hồn của Trương Ba. Nhưng nó cũng chẳng để cho hồn Trương Ba được yên mà lại còn làm </a:t>
            </a:r>
            <a:r>
              <a:rPr lang="en-US" sz="2800" smtClean="0">
                <a:latin typeface="+mj-lt"/>
              </a:rPr>
              <a:t>anh ta </a:t>
            </a:r>
            <a:r>
              <a:rPr lang="en-US" sz="2800" smtClean="0">
                <a:latin typeface="Times New Roman" pitchFamily="18" charset="0"/>
                <a:cs typeface="Times New Roman" pitchFamily="18" charset="0"/>
              </a:rPr>
              <a:t>khốn đốn</a:t>
            </a:r>
            <a:r>
              <a:rPr lang="vi-VN" sz="2800">
                <a:latin typeface="+mj-lt"/>
              </a:rPr>
              <a:t> vì những đòi hỏi, ham muốn quá quắt của nó.</a:t>
            </a:r>
            <a:endParaRPr lang="en-US" sz="2800">
              <a:latin typeface="+mj-lt"/>
            </a:endParaRPr>
          </a:p>
        </p:txBody>
      </p:sp>
    </p:spTree>
    <p:extLst>
      <p:ext uri="{BB962C8B-B14F-4D97-AF65-F5344CB8AC3E}">
        <p14:creationId xmlns:p14="http://schemas.microsoft.com/office/powerpoint/2010/main" xmlns="" val="12578654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560487"/>
            <a:ext cx="8856984" cy="5078313"/>
          </a:xfrm>
          <a:prstGeom prst="rect">
            <a:avLst/>
          </a:prstGeom>
        </p:spPr>
        <p:txBody>
          <a:bodyPr wrap="square">
            <a:spAutoFit/>
          </a:bodyPr>
          <a:lstStyle/>
          <a:p>
            <a:pPr algn="ctr">
              <a:buFont typeface="Wingdings" pitchFamily="2" charset="2"/>
              <a:buChar char="Ø"/>
            </a:pPr>
            <a:r>
              <a:rPr lang="vi-VN" sz="3600" b="1" smtClean="0">
                <a:solidFill>
                  <a:srgbClr val="FF0000"/>
                </a:solidFill>
                <a:latin typeface="+mj-lt"/>
              </a:rPr>
              <a:t> </a:t>
            </a:r>
            <a:r>
              <a:rPr lang="vi-VN" sz="3600" b="1">
                <a:solidFill>
                  <a:srgbClr val="FF0000"/>
                </a:solidFill>
                <a:latin typeface="+mj-lt"/>
              </a:rPr>
              <a:t>Những yêu cầu cơ bản của việc dùng từ ngữ trong văn nghị </a:t>
            </a:r>
            <a:r>
              <a:rPr lang="vi-VN" sz="3600" b="1" smtClean="0">
                <a:solidFill>
                  <a:srgbClr val="FF0000"/>
                </a:solidFill>
                <a:latin typeface="+mj-lt"/>
              </a:rPr>
              <a:t>luận</a:t>
            </a:r>
            <a:r>
              <a:rPr lang="en-US" sz="3600" b="1" smtClean="0">
                <a:solidFill>
                  <a:srgbClr val="FF0000"/>
                </a:solidFill>
                <a:latin typeface="+mj-lt"/>
              </a:rPr>
              <a:t>.</a:t>
            </a:r>
            <a:endParaRPr lang="vi-VN" sz="3600">
              <a:solidFill>
                <a:srgbClr val="FF0000"/>
              </a:solidFill>
              <a:latin typeface="+mj-lt"/>
            </a:endParaRPr>
          </a:p>
          <a:p>
            <a:pPr algn="just"/>
            <a:r>
              <a:rPr lang="vi-VN" sz="3600">
                <a:latin typeface="+mj-lt"/>
              </a:rPr>
              <a:t>-  </a:t>
            </a:r>
            <a:r>
              <a:rPr lang="vi-VN" sz="3600" smtClean="0">
                <a:latin typeface="+mj-lt"/>
              </a:rPr>
              <a:t>Lựa </a:t>
            </a:r>
            <a:r>
              <a:rPr lang="vi-VN" sz="3600">
                <a:latin typeface="+mj-lt"/>
              </a:rPr>
              <a:t>chọn các từ ngữ chính xác, phù hợp với vấn đề cần nghị luận, tránh dùng từ khẩu ngữ hoặc những từ ngữ sáo rỗng, cầu kì.</a:t>
            </a:r>
          </a:p>
          <a:p>
            <a:pPr algn="just"/>
            <a:r>
              <a:rPr lang="vi-VN" sz="3600">
                <a:latin typeface="+mj-lt"/>
              </a:rPr>
              <a:t>- </a:t>
            </a:r>
            <a:r>
              <a:rPr lang="vi-VN" sz="3600" smtClean="0">
                <a:latin typeface="+mj-lt"/>
              </a:rPr>
              <a:t>Kết </a:t>
            </a:r>
            <a:r>
              <a:rPr lang="vi-VN" sz="3600">
                <a:latin typeface="+mj-lt"/>
              </a:rPr>
              <a:t>hợp sử dụng những biện pháp tu từ </a:t>
            </a:r>
            <a:r>
              <a:rPr lang="en-US" sz="3600" smtClean="0">
                <a:latin typeface="+mj-lt"/>
              </a:rPr>
              <a:t>từ </a:t>
            </a:r>
            <a:r>
              <a:rPr lang="vi-VN" sz="3600" smtClean="0">
                <a:latin typeface="+mj-lt"/>
              </a:rPr>
              <a:t>vựng </a:t>
            </a:r>
            <a:r>
              <a:rPr lang="vi-VN" sz="3600" i="1">
                <a:latin typeface="+mj-lt"/>
              </a:rPr>
              <a:t>(ẩn dụ, hoán dụ, so sánh…) </a:t>
            </a:r>
            <a:r>
              <a:rPr lang="vi-VN" sz="3600">
                <a:latin typeface="+mj-lt"/>
              </a:rPr>
              <a:t>và một số từ ngữ mang tính biểu cảm, gợi hình tượng để bộc lộ cảm xúc phù hợp.</a:t>
            </a:r>
          </a:p>
        </p:txBody>
      </p:sp>
    </p:spTree>
    <p:extLst>
      <p:ext uri="{BB962C8B-B14F-4D97-AF65-F5344CB8AC3E}">
        <p14:creationId xmlns:p14="http://schemas.microsoft.com/office/powerpoint/2010/main" xmlns="" val="142917575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80">
                                          <p:stCondLst>
                                            <p:cond delay="0"/>
                                          </p:stCondLst>
                                        </p:cTn>
                                        <p:tgtEl>
                                          <p:spTgt spid="3">
                                            <p:txEl>
                                              <p:pRg st="2" end="2"/>
                                            </p:txEl>
                                          </p:spTgt>
                                        </p:tgtEl>
                                      </p:cBhvr>
                                    </p:animEffect>
                                    <p:anim calcmode="lin" valueType="num">
                                      <p:cBhvr>
                                        <p:cTn id="2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2" end="2"/>
                                            </p:txEl>
                                          </p:spTgt>
                                        </p:tgtEl>
                                      </p:cBhvr>
                                      <p:to x="100000" y="60000"/>
                                    </p:animScale>
                                    <p:animScale>
                                      <p:cBhvr>
                                        <p:cTn id="30" dur="166" decel="50000">
                                          <p:stCondLst>
                                            <p:cond delay="676"/>
                                          </p:stCondLst>
                                        </p:cTn>
                                        <p:tgtEl>
                                          <p:spTgt spid="3">
                                            <p:txEl>
                                              <p:pRg st="2" end="2"/>
                                            </p:txEl>
                                          </p:spTgt>
                                        </p:tgtEl>
                                      </p:cBhvr>
                                      <p:to x="100000" y="100000"/>
                                    </p:animScale>
                                    <p:animScale>
                                      <p:cBhvr>
                                        <p:cTn id="31" dur="26">
                                          <p:stCondLst>
                                            <p:cond delay="1312"/>
                                          </p:stCondLst>
                                        </p:cTn>
                                        <p:tgtEl>
                                          <p:spTgt spid="3">
                                            <p:txEl>
                                              <p:pRg st="2" end="2"/>
                                            </p:txEl>
                                          </p:spTgt>
                                        </p:tgtEl>
                                      </p:cBhvr>
                                      <p:to x="100000" y="80000"/>
                                    </p:animScale>
                                    <p:animScale>
                                      <p:cBhvr>
                                        <p:cTn id="32" dur="166" decel="50000">
                                          <p:stCondLst>
                                            <p:cond delay="1338"/>
                                          </p:stCondLst>
                                        </p:cTn>
                                        <p:tgtEl>
                                          <p:spTgt spid="3">
                                            <p:txEl>
                                              <p:pRg st="2" end="2"/>
                                            </p:txEl>
                                          </p:spTgt>
                                        </p:tgtEl>
                                      </p:cBhvr>
                                      <p:to x="100000" y="100000"/>
                                    </p:animScale>
                                    <p:animScale>
                                      <p:cBhvr>
                                        <p:cTn id="33" dur="26">
                                          <p:stCondLst>
                                            <p:cond delay="1642"/>
                                          </p:stCondLst>
                                        </p:cTn>
                                        <p:tgtEl>
                                          <p:spTgt spid="3">
                                            <p:txEl>
                                              <p:pRg st="2" end="2"/>
                                            </p:txEl>
                                          </p:spTgt>
                                        </p:tgtEl>
                                      </p:cBhvr>
                                      <p:to x="100000" y="90000"/>
                                    </p:animScale>
                                    <p:animScale>
                                      <p:cBhvr>
                                        <p:cTn id="34" dur="166" decel="50000">
                                          <p:stCondLst>
                                            <p:cond delay="1668"/>
                                          </p:stCondLst>
                                        </p:cTn>
                                        <p:tgtEl>
                                          <p:spTgt spid="3">
                                            <p:txEl>
                                              <p:pRg st="2" end="2"/>
                                            </p:txEl>
                                          </p:spTgt>
                                        </p:tgtEl>
                                      </p:cBhvr>
                                      <p:to x="100000" y="100000"/>
                                    </p:animScale>
                                    <p:animScale>
                                      <p:cBhvr>
                                        <p:cTn id="35" dur="26">
                                          <p:stCondLst>
                                            <p:cond delay="1808"/>
                                          </p:stCondLst>
                                        </p:cTn>
                                        <p:tgtEl>
                                          <p:spTgt spid="3">
                                            <p:txEl>
                                              <p:pRg st="2" end="2"/>
                                            </p:txEl>
                                          </p:spTgt>
                                        </p:tgtEl>
                                      </p:cBhvr>
                                      <p:to x="100000" y="95000"/>
                                    </p:animScale>
                                    <p:animScale>
                                      <p:cBhvr>
                                        <p:cTn id="3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1914</TotalTime>
  <Words>1570</Words>
  <Application>Microsoft Office PowerPoint</Application>
  <PresentationFormat>On-screen Show (4:3)</PresentationFormat>
  <Paragraphs>172</Paragraphs>
  <Slides>30</Slides>
  <Notes>0</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30</vt:i4>
      </vt:variant>
    </vt:vector>
  </HeadingPairs>
  <TitlesOfParts>
    <vt:vector size="3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 Nét đặc trưng riêng biệt của từng đoạn</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ASUS</dc:creator>
  <cp:lastModifiedBy>elitebook2730</cp:lastModifiedBy>
  <cp:revision>222</cp:revision>
  <dcterms:created xsi:type="dcterms:W3CDTF">2017-02-14T12:03:52Z</dcterms:created>
  <dcterms:modified xsi:type="dcterms:W3CDTF">2020-04-24T15:37:13Z</dcterms:modified>
</cp:coreProperties>
</file>